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trictFirstAndLastChars="0" saveSubsetFonts="1" autoCompressPictures="0">
  <p:sldMasterIdLst>
    <p:sldMasterId id="2147483967" r:id="rId1"/>
    <p:sldMasterId id="2147483970" r:id="rId2"/>
  </p:sldMasterIdLst>
  <p:notesMasterIdLst>
    <p:notesMasterId r:id="rId30"/>
  </p:notesMasterIdLst>
  <p:handoutMasterIdLst>
    <p:handoutMasterId r:id="rId31"/>
  </p:handoutMasterIdLst>
  <p:sldIdLst>
    <p:sldId id="553" r:id="rId3"/>
    <p:sldId id="815" r:id="rId4"/>
    <p:sldId id="258" r:id="rId5"/>
    <p:sldId id="800" r:id="rId6"/>
    <p:sldId id="890" r:id="rId7"/>
    <p:sldId id="936" r:id="rId8"/>
    <p:sldId id="937" r:id="rId9"/>
    <p:sldId id="792" r:id="rId10"/>
    <p:sldId id="896" r:id="rId11"/>
    <p:sldId id="925" r:id="rId12"/>
    <p:sldId id="924" r:id="rId13"/>
    <p:sldId id="927" r:id="rId14"/>
    <p:sldId id="929" r:id="rId15"/>
    <p:sldId id="935" r:id="rId16"/>
    <p:sldId id="938" r:id="rId17"/>
    <p:sldId id="939" r:id="rId18"/>
    <p:sldId id="905" r:id="rId19"/>
    <p:sldId id="970" r:id="rId20"/>
    <p:sldId id="971" r:id="rId21"/>
    <p:sldId id="957" r:id="rId22"/>
    <p:sldId id="981" r:id="rId23"/>
    <p:sldId id="979" r:id="rId24"/>
    <p:sldId id="982" r:id="rId25"/>
    <p:sldId id="1048" r:id="rId26"/>
    <p:sldId id="1049" r:id="rId27"/>
    <p:sldId id="1075" r:id="rId28"/>
    <p:sldId id="972" r:id="rId29"/>
  </p:sldIdLst>
  <p:sldSz cx="12192000" cy="6858000"/>
  <p:notesSz cx="7315200" cy="9601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44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44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44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44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44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4400"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sz="4400"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sz="4400"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sz="4400"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notes" clrMode="gray" hidden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CC00"/>
    <a:srgbClr val="99FFCC"/>
    <a:srgbClr val="00FF00"/>
    <a:srgbClr val="FF0000"/>
    <a:srgbClr val="FF6600"/>
    <a:srgbClr val="000066"/>
    <a:srgbClr val="FF33CC"/>
    <a:srgbClr val="FFFF00"/>
    <a:srgbClr val="00FFFF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4608" autoAdjust="0"/>
    <p:restoredTop sz="70644" autoAdjust="0"/>
  </p:normalViewPr>
  <p:slideViewPr>
    <p:cSldViewPr>
      <p:cViewPr varScale="1">
        <p:scale>
          <a:sx n="58" d="100"/>
          <a:sy n="58" d="100"/>
        </p:scale>
        <p:origin x="1997" y="3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>
        <p:scale>
          <a:sx n="147" d="100"/>
          <a:sy n="147" d="100"/>
        </p:scale>
        <p:origin x="2744" y="-440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commentAuthors" Target="commentAuthor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notesMaster" Target="notesMasters/notesMaster1.xml"/><Relationship Id="rId35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2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0" tIns="48329" rIns="96660" bIns="48329" numCol="1" anchor="t" anchorCtr="0" compatLnSpc="1">
            <a:prstTxWarp prst="textNoShape">
              <a:avLst/>
            </a:prstTxWarp>
          </a:bodyPr>
          <a:lstStyle>
            <a:lvl1pPr defTabSz="966788">
              <a:defRPr sz="1300" dirty="0">
                <a:latin typeface="Tahoma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5225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6550" y="0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0" tIns="48329" rIns="96660" bIns="48329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 dirty="0">
                <a:latin typeface="Tahoma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5226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1775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0" tIns="48329" rIns="96660" bIns="48329" numCol="1" anchor="b" anchorCtr="0" compatLnSpc="1">
            <a:prstTxWarp prst="textNoShape">
              <a:avLst/>
            </a:prstTxWarp>
          </a:bodyPr>
          <a:lstStyle>
            <a:lvl1pPr defTabSz="966788">
              <a:defRPr sz="1300" dirty="0">
                <a:latin typeface="Tahoma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5226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6550" y="9121775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0" tIns="48329" rIns="96660" bIns="48329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Tahoma" pitchFamily="34" charset="0"/>
              </a:defRPr>
            </a:lvl1pPr>
          </a:lstStyle>
          <a:p>
            <a:pPr>
              <a:defRPr/>
            </a:pPr>
            <a:fld id="{7B84F0AD-B8EC-4E4C-96AB-90A3127EB24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305867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57200" y="720725"/>
            <a:ext cx="64008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22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560888"/>
            <a:ext cx="5943600" cy="4354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0" tIns="48329" rIns="96660" bIns="4832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7056432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ts val="363"/>
      </a:spcBef>
      <a:spcAft>
        <a:spcPct val="0"/>
      </a:spcAft>
      <a:defRPr sz="11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ts val="363"/>
      </a:spcBef>
      <a:spcAft>
        <a:spcPct val="0"/>
      </a:spcAft>
      <a:defRPr sz="11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ts val="363"/>
      </a:spcBef>
      <a:spcAft>
        <a:spcPct val="0"/>
      </a:spcAft>
      <a:defRPr sz="11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ts val="363"/>
      </a:spcBef>
      <a:spcAft>
        <a:spcPct val="0"/>
      </a:spcAft>
      <a:defRPr sz="11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ts val="363"/>
      </a:spcBef>
      <a:spcAft>
        <a:spcPct val="0"/>
      </a:spcAft>
      <a:defRPr sz="11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Drag Picture and Send to Back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304753-555F-844E-94E6-C0459ACEDBC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6208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50838" y="550863"/>
            <a:ext cx="6613525" cy="37195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80265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50838" y="550863"/>
            <a:ext cx="6613525" cy="37195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05658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50838" y="550863"/>
            <a:ext cx="6613525" cy="37195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51563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50838" y="550863"/>
            <a:ext cx="6613525" cy="37195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6371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50838" y="550863"/>
            <a:ext cx="6613525" cy="37195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58272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28235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50838" y="550863"/>
            <a:ext cx="6613525" cy="37195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27562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50838" y="550863"/>
            <a:ext cx="6613525" cy="37195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89181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50838" y="550863"/>
            <a:ext cx="6613525" cy="37195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274235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50838" y="550863"/>
            <a:ext cx="6613525" cy="37195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560888"/>
            <a:ext cx="5943600" cy="4583112"/>
          </a:xfrm>
        </p:spPr>
        <p:txBody>
          <a:bodyPr/>
          <a:lstStyle/>
          <a:p>
            <a:pPr>
              <a:spcBef>
                <a:spcPts val="200"/>
              </a:spcBef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47013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54723025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50838" y="550863"/>
            <a:ext cx="6613525" cy="37195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560888"/>
            <a:ext cx="5943600" cy="4725518"/>
          </a:xfrm>
        </p:spPr>
        <p:txBody>
          <a:bodyPr/>
          <a:lstStyle/>
          <a:p>
            <a:endParaRPr lang="en-US" baseline="0" dirty="0"/>
          </a:p>
        </p:txBody>
      </p:sp>
    </p:spTree>
    <p:extLst>
      <p:ext uri="{BB962C8B-B14F-4D97-AF65-F5344CB8AC3E}">
        <p14:creationId xmlns:p14="http://schemas.microsoft.com/office/powerpoint/2010/main" val="63886752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50838" y="550863"/>
            <a:ext cx="6613525" cy="37195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80936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50838" y="550863"/>
            <a:ext cx="6613525" cy="37195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740620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50838" y="550863"/>
            <a:ext cx="6613525" cy="37195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157854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Drag Picture and Send to Back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304753-555F-844E-94E6-C0459ACEDBC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0028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02076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11681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52463"/>
            <a:ext cx="6197600" cy="34877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25510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Image Placeholder 6">
            <a:extLst>
              <a:ext uri="{FF2B5EF4-FFF2-40B4-BE49-F238E27FC236}">
                <a16:creationId xmlns:a16="http://schemas.microsoft.com/office/drawing/2014/main" id="{7A6255E6-B89D-42EC-888B-89CBEFF30E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50838" y="550863"/>
            <a:ext cx="6613525" cy="3719512"/>
          </a:xfrm>
        </p:spPr>
      </p:sp>
    </p:spTree>
    <p:extLst>
      <p:ext uri="{BB962C8B-B14F-4D97-AF65-F5344CB8AC3E}">
        <p14:creationId xmlns:p14="http://schemas.microsoft.com/office/powerpoint/2010/main" val="23697004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50838" y="550863"/>
            <a:ext cx="6613525" cy="37195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0277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50838" y="550863"/>
            <a:ext cx="6613525" cy="37195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89680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50838" y="550863"/>
            <a:ext cx="6613525" cy="37195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37831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ns_course-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2398642" y="1921566"/>
            <a:ext cx="9184987" cy="22793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71488" y="5146469"/>
            <a:ext cx="11247437" cy="1003300"/>
          </a:xfrm>
        </p:spPr>
        <p:txBody>
          <a:bodyPr/>
          <a:lstStyle>
            <a:lvl1pPr algn="ctr">
              <a:defRPr sz="1400" b="0" i="0"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  <a:lvl2pPr algn="ctr">
              <a:defRPr sz="1200" b="0" i="0"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defRPr>
            </a:lvl2pPr>
            <a:lvl3pPr algn="ctr">
              <a:defRPr sz="1200" b="0" i="0"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defRPr>
            </a:lvl3pPr>
            <a:lvl4pPr algn="ctr">
              <a:defRPr sz="1200" b="0" i="0"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defRPr>
            </a:lvl4pPr>
            <a:lvl5pPr algn="ctr">
              <a:defRPr sz="1200" b="0" i="0"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 bwMode="gray">
          <a:xfrm>
            <a:off x="4200939" y="476250"/>
            <a:ext cx="7332249" cy="685800"/>
          </a:xfrm>
        </p:spPr>
        <p:txBody>
          <a:bodyPr tIns="64008" bIns="0"/>
          <a:lstStyle>
            <a:lvl1pPr algn="r">
              <a:defRPr sz="1800" b="0" i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  <a:lvl2pPr algn="r">
              <a:defRPr sz="1800" b="0" i="0">
                <a:latin typeface="Gill Sans MT" charset="0"/>
                <a:ea typeface="Gill Sans MT" charset="0"/>
                <a:cs typeface="Gill Sans MT" charset="0"/>
              </a:defRPr>
            </a:lvl2pPr>
            <a:lvl3pPr algn="r">
              <a:defRPr sz="1800" b="0" i="0">
                <a:latin typeface="Gill Sans MT" charset="0"/>
                <a:ea typeface="Gill Sans MT" charset="0"/>
                <a:cs typeface="Gill Sans MT" charset="0"/>
              </a:defRPr>
            </a:lvl3pPr>
            <a:lvl4pPr algn="r">
              <a:defRPr sz="1800" b="0" i="0">
                <a:latin typeface="Gill Sans MT" charset="0"/>
                <a:ea typeface="Gill Sans MT" charset="0"/>
                <a:cs typeface="Gill Sans MT" charset="0"/>
              </a:defRPr>
            </a:lvl4pPr>
            <a:lvl5pPr algn="r">
              <a:defRPr sz="1800" b="0" i="0">
                <a:latin typeface="Gill Sans MT" charset="0"/>
                <a:ea typeface="Gill Sans MT" charset="0"/>
                <a:cs typeface="Gill Sans M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279275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ns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17970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bg>
      <p:bgPr>
        <a:solidFill>
          <a:srgbClr val="40474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45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220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70" y="0"/>
            <a:ext cx="801562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419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">
        <p:fade/>
      </p:transition>
    </mc:Choice>
    <mc:Fallback xmlns="">
      <p:transition xmlns:p14="http://schemas.microsoft.com/office/powerpoint/2010/main" spd="med" advClick="0" advTm="2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ns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982559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bg>
      <p:bgPr>
        <a:solidFill>
          <a:srgbClr val="40474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45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220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70" y="0"/>
            <a:ext cx="801562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45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">
        <p:fade/>
      </p:transition>
    </mc:Choice>
    <mc:Fallback xmlns="">
      <p:transition xmlns:p14="http://schemas.microsoft.com/office/powerpoint/2010/main" spd="med" advClick="0" advTm="2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ans_single-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472440" y="475840"/>
            <a:ext cx="11247120" cy="685800"/>
          </a:xfrm>
          <a:prstGeom prst="rect">
            <a:avLst/>
          </a:prstGeom>
          <a:solidFill>
            <a:srgbClr val="005B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5320" y="475840"/>
            <a:ext cx="10881360" cy="68579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5320" y="1295400"/>
            <a:ext cx="10881360" cy="4876800"/>
          </a:xfrm>
        </p:spPr>
        <p:txBody>
          <a:bodyPr/>
          <a:lstStyle>
            <a:lvl1pPr>
              <a:lnSpc>
                <a:spcPct val="100000"/>
              </a:lnSpc>
              <a:spcBef>
                <a:spcPts val="1000"/>
              </a:spcBef>
              <a:defRPr sz="3200"/>
            </a:lvl1pPr>
            <a:lvl2pPr>
              <a:lnSpc>
                <a:spcPct val="100000"/>
              </a:lnSpc>
              <a:spcBef>
                <a:spcPts val="1000"/>
              </a:spcBef>
              <a:defRPr/>
            </a:lvl2pPr>
            <a:lvl3pPr>
              <a:lnSpc>
                <a:spcPct val="100000"/>
              </a:lnSpc>
              <a:spcBef>
                <a:spcPts val="1000"/>
              </a:spcBef>
              <a:defRPr/>
            </a:lvl3pPr>
            <a:lvl4pPr>
              <a:lnSpc>
                <a:spcPct val="100000"/>
              </a:lnSpc>
              <a:spcBef>
                <a:spcPts val="1000"/>
              </a:spcBef>
              <a:defRPr/>
            </a:lvl4pPr>
            <a:lvl5pPr>
              <a:lnSpc>
                <a:spcPct val="100000"/>
              </a:lnSpc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72917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ns_single-text_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472440" y="475840"/>
            <a:ext cx="11247120" cy="685800"/>
          </a:xfrm>
          <a:prstGeom prst="rect">
            <a:avLst/>
          </a:prstGeom>
          <a:solidFill>
            <a:srgbClr val="005B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55320" y="475841"/>
            <a:ext cx="10881360" cy="685800"/>
          </a:xfrm>
          <a:solidFill>
            <a:srgbClr val="005B7D"/>
          </a:solidFill>
        </p:spPr>
        <p:txBody>
          <a:bodyPr anchor="ctr" anchorCtr="0"/>
          <a:lstStyle>
            <a:lvl1pPr algn="l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5320" y="1295400"/>
            <a:ext cx="10881360" cy="589935"/>
          </a:xfrm>
        </p:spPr>
        <p:txBody>
          <a:bodyPr/>
          <a:lstStyle>
            <a:lvl1pPr marL="0" indent="0" algn="l">
              <a:buNone/>
              <a:defRPr sz="2800" b="1" i="0">
                <a:latin typeface="Gill Sans MT" charset="0"/>
                <a:ea typeface="Gill Sans MT" charset="0"/>
                <a:cs typeface="Gill Sans MT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55320" y="2022811"/>
            <a:ext cx="10881360" cy="3717260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40774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sans_two-column-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472440" y="475840"/>
            <a:ext cx="11247120" cy="685800"/>
          </a:xfrm>
          <a:prstGeom prst="rect">
            <a:avLst/>
          </a:prstGeom>
          <a:solidFill>
            <a:srgbClr val="005B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5320" y="475839"/>
            <a:ext cx="10881360" cy="68580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5320" y="1295400"/>
            <a:ext cx="5364480" cy="480782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295400"/>
            <a:ext cx="5364480" cy="480782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4035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ns_two-column-text_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472440" y="475840"/>
            <a:ext cx="11247120" cy="685800"/>
          </a:xfrm>
          <a:prstGeom prst="rect">
            <a:avLst/>
          </a:prstGeom>
          <a:solidFill>
            <a:srgbClr val="005B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5320" y="475840"/>
            <a:ext cx="10881360" cy="6858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5320" y="1295400"/>
            <a:ext cx="5342255" cy="594360"/>
          </a:xfrm>
        </p:spPr>
        <p:txBody>
          <a:bodyPr anchor="t" anchorCtr="0"/>
          <a:lstStyle>
            <a:lvl1pPr marL="0" indent="0">
              <a:buNone/>
              <a:defRPr sz="2800" b="1" i="0">
                <a:latin typeface="Gill Sans MT" charset="0"/>
                <a:ea typeface="Gill Sans MT" charset="0"/>
                <a:cs typeface="Gill Sans MT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5320" y="2023520"/>
            <a:ext cx="5342255" cy="416614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295400"/>
            <a:ext cx="5364480" cy="594360"/>
          </a:xfrm>
        </p:spPr>
        <p:txBody>
          <a:bodyPr anchor="t" anchorCtr="0"/>
          <a:lstStyle>
            <a:lvl1pPr marL="0" indent="0">
              <a:buNone/>
              <a:defRPr sz="2800" b="1" i="0">
                <a:latin typeface="Gill Sans MT" charset="0"/>
                <a:ea typeface="Gill Sans MT" charset="0"/>
                <a:cs typeface="Gill Sans MT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023520"/>
            <a:ext cx="5364480" cy="4166143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33172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ns_text_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472440" y="475840"/>
            <a:ext cx="11247120" cy="685800"/>
          </a:xfrm>
          <a:prstGeom prst="rect">
            <a:avLst/>
          </a:prstGeom>
          <a:solidFill>
            <a:srgbClr val="005B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5320" y="475840"/>
            <a:ext cx="10881360" cy="685800"/>
          </a:xfrm>
        </p:spPr>
        <p:txBody>
          <a:bodyPr vert="horz" lIns="91440" tIns="64008" rIns="91440" bIns="0" rtlCol="0" anchor="ctr">
            <a:noAutofit/>
          </a:bodyPr>
          <a:lstStyle>
            <a:lvl1pPr>
              <a:defRPr lang="en-US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91432" y="1295400"/>
            <a:ext cx="6163956" cy="470719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655320" y="1295400"/>
            <a:ext cx="4240530" cy="4707194"/>
          </a:xfrm>
        </p:spPr>
        <p:txBody>
          <a:bodyPr/>
          <a:lstStyle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173731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ans_no-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472440" y="475840"/>
            <a:ext cx="11247120" cy="685800"/>
          </a:xfrm>
          <a:prstGeom prst="rect">
            <a:avLst/>
          </a:prstGeom>
          <a:solidFill>
            <a:srgbClr val="005B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5320" y="475488"/>
            <a:ext cx="10881360" cy="6858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393424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emf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5" Type="http://schemas.openxmlformats.org/officeDocument/2006/relationships/slideLayout" Target="../slideLayouts/slideLayout8.xml"/><Relationship Id="rId10" Type="http://schemas.openxmlformats.org/officeDocument/2006/relationships/image" Target="../media/image3.emf"/><Relationship Id="rId4" Type="http://schemas.openxmlformats.org/officeDocument/2006/relationships/slideLayout" Target="../slideLayouts/slideLayout7.xml"/><Relationship Id="rId9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auto">
          <a:xfrm>
            <a:off x="472440" y="4851400"/>
            <a:ext cx="11247120" cy="1562100"/>
          </a:xfrm>
          <a:prstGeom prst="rect">
            <a:avLst/>
          </a:prstGeom>
          <a:solidFill>
            <a:srgbClr val="D9D9D9"/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0" dirty="0">
              <a:ln>
                <a:noFill/>
              </a:ln>
              <a:solidFill>
                <a:srgbClr val="005C7D"/>
              </a:solidFill>
              <a:effectLst/>
              <a:latin typeface="Times New Roman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72442" y="475840"/>
            <a:ext cx="3568618" cy="685800"/>
          </a:xfrm>
          <a:prstGeom prst="rect">
            <a:avLst/>
          </a:prstGeom>
          <a:solidFill>
            <a:srgbClr val="005B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655321" y="475840"/>
            <a:ext cx="3385738" cy="685800"/>
          </a:xfrm>
          <a:prstGeom prst="rect">
            <a:avLst/>
          </a:prstGeom>
        </p:spPr>
        <p:txBody>
          <a:bodyPr vert="horz" lIns="91440" tIns="64008" rIns="91440" bIns="0" rtlCol="0" anchor="ctr">
            <a:noAutofit/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04314" y="1918425"/>
            <a:ext cx="9315246" cy="22860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2061412" y="1918425"/>
            <a:ext cx="0" cy="2286000"/>
          </a:xfrm>
          <a:prstGeom prst="line">
            <a:avLst/>
          </a:prstGeom>
          <a:ln w="1270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9811" y="2804224"/>
            <a:ext cx="1028700" cy="549025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auto">
          <a:xfrm>
            <a:off x="4035323" y="475488"/>
            <a:ext cx="7684238" cy="685800"/>
          </a:xfrm>
          <a:prstGeom prst="rect">
            <a:avLst/>
          </a:prstGeom>
          <a:solidFill>
            <a:srgbClr val="7F7F7F"/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0" dirty="0">
              <a:ln>
                <a:noFill/>
              </a:ln>
              <a:solidFill>
                <a:srgbClr val="005C7D"/>
              </a:solidFill>
              <a:effectLst/>
              <a:latin typeface="Times New Roman" pitchFamily="18" charset="0"/>
            </a:endParaRPr>
          </a:p>
        </p:txBody>
      </p:sp>
      <p:cxnSp>
        <p:nvCxnSpPr>
          <p:cNvPr id="12" name="Straight Connector 11"/>
          <p:cNvCxnSpPr/>
          <p:nvPr/>
        </p:nvCxnSpPr>
        <p:spPr bwMode="white">
          <a:xfrm>
            <a:off x="4035323" y="442452"/>
            <a:ext cx="0" cy="759542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7281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8" r:id="rId1"/>
    <p:sldLayoutId id="2147483969" r:id="rId2"/>
    <p:sldLayoutId id="2147483978" r:id="rId3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1800" b="1" i="0" kern="1200" smtClean="0">
          <a:solidFill>
            <a:schemeClr val="bg1"/>
          </a:solidFill>
          <a:latin typeface="Gill Sans MT" charset="0"/>
          <a:ea typeface="Gill Sans MT" charset="0"/>
          <a:cs typeface="Gill Sans MT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/>
        <a:buNone/>
        <a:defRPr sz="6000" kern="1200">
          <a:solidFill>
            <a:srgbClr val="005B7D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6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6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6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6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655320" y="365125"/>
            <a:ext cx="10881360" cy="685800"/>
          </a:xfrm>
          <a:prstGeom prst="rect">
            <a:avLst/>
          </a:prstGeom>
        </p:spPr>
        <p:txBody>
          <a:bodyPr vert="horz" lIns="91440" tIns="64008" rIns="91440" bIns="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5320" y="1295400"/>
            <a:ext cx="10881360" cy="48943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1"/>
            <a:r>
              <a:rPr lang="en-US" dirty="0"/>
              <a:t>Click to edit Master text styles</a:t>
            </a:r>
          </a:p>
          <a:p>
            <a:pPr lvl="2"/>
            <a:r>
              <a:rPr lang="en-US" dirty="0"/>
              <a:t>Second level</a:t>
            </a:r>
          </a:p>
          <a:p>
            <a:pPr lvl="3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</p:txBody>
      </p:sp>
      <p:grpSp>
        <p:nvGrpSpPr>
          <p:cNvPr id="5" name="Group 4"/>
          <p:cNvGrpSpPr/>
          <p:nvPr userDrawn="1"/>
        </p:nvGrpSpPr>
        <p:grpSpPr>
          <a:xfrm>
            <a:off x="1524" y="6311900"/>
            <a:ext cx="12188952" cy="548640"/>
            <a:chOff x="1524" y="6311900"/>
            <a:chExt cx="12188952" cy="548640"/>
          </a:xfrm>
        </p:grpSpPr>
        <p:sp>
          <p:nvSpPr>
            <p:cNvPr id="13" name="Rectangle 12"/>
            <p:cNvSpPr/>
            <p:nvPr/>
          </p:nvSpPr>
          <p:spPr>
            <a:xfrm>
              <a:off x="1524" y="6311900"/>
              <a:ext cx="12188952" cy="548640"/>
            </a:xfrm>
            <a:prstGeom prst="rec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1" name="Straight Connector 10"/>
            <p:cNvCxnSpPr/>
            <p:nvPr/>
          </p:nvCxnSpPr>
          <p:spPr bwMode="white">
            <a:xfrm>
              <a:off x="1016000" y="6311900"/>
              <a:ext cx="0" cy="546101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45909" y="6439685"/>
              <a:ext cx="559187" cy="298743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 userDrawn="1"/>
          </p:nvSpPr>
          <p:spPr bwMode="gray">
            <a:xfrm>
              <a:off x="5457613" y="6400284"/>
              <a:ext cx="6096000" cy="369332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r"/>
              <a:r>
                <a:rPr lang="en-US" sz="1800" dirty="0">
                  <a:solidFill>
                    <a:schemeClr val="bg1"/>
                  </a:solidFill>
                  <a:latin typeface="Gill Sans MT"/>
                </a:rPr>
                <a:t>SEC530</a:t>
              </a:r>
              <a:r>
                <a:rPr lang="en-US" sz="1800" baseline="0" dirty="0">
                  <a:solidFill>
                    <a:schemeClr val="bg1"/>
                  </a:solidFill>
                  <a:latin typeface="Gill Sans MT"/>
                </a:rPr>
                <a:t> | Defensible Security Architecture</a:t>
              </a:r>
              <a:endParaRPr lang="en-US" sz="1800" dirty="0">
                <a:solidFill>
                  <a:schemeClr val="bg1"/>
                </a:solidFill>
                <a:latin typeface="Gill Sans MT"/>
              </a:endParaRPr>
            </a:p>
          </p:txBody>
        </p:sp>
      </p:grpSp>
      <p:sp>
        <p:nvSpPr>
          <p:cNvPr id="17" name="Slide Number Placeholder 5"/>
          <p:cNvSpPr txBox="1">
            <a:spLocks/>
          </p:cNvSpPr>
          <p:nvPr userDrawn="1"/>
        </p:nvSpPr>
        <p:spPr>
          <a:xfrm>
            <a:off x="11553613" y="6325670"/>
            <a:ext cx="653796" cy="5486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100" b="1" i="0" kern="120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12C446D-6113-E749-B2D6-33109B9D4DC9}" type="slidenum">
              <a:rPr lang="en-US" sz="1600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49901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1" r:id="rId1"/>
    <p:sldLayoutId id="2147483972" r:id="rId2"/>
    <p:sldLayoutId id="2147483973" r:id="rId3"/>
    <p:sldLayoutId id="2147483974" r:id="rId4"/>
    <p:sldLayoutId id="2147483975" r:id="rId5"/>
    <p:sldLayoutId id="2147483976" r:id="rId6"/>
    <p:sldLayoutId id="2147483977" r:id="rId7"/>
    <p:sldLayoutId id="2147483979" r:id="rId8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i="0" kern="1200" cap="none" baseline="0">
          <a:solidFill>
            <a:schemeClr val="tx1"/>
          </a:solidFill>
          <a:latin typeface="Gill Sans MT" charset="0"/>
          <a:ea typeface="Gill Sans MT" charset="0"/>
          <a:cs typeface="Gill Sans MT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03225" indent="-277813" algn="l" defTabSz="914400" rtl="0" eaLnBrk="1" latinLnBrk="0" hangingPunct="1">
        <a:lnSpc>
          <a:spcPct val="90000"/>
        </a:lnSpc>
        <a:spcBef>
          <a:spcPts val="1000"/>
        </a:spcBef>
        <a:buSzPct val="125000"/>
        <a:buFont typeface="Arial" charset="0"/>
        <a:buChar char="•"/>
        <a:tabLst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752475" indent="-292100" algn="l" defTabSz="914400" rtl="0" eaLnBrk="1" latinLnBrk="0" hangingPunct="1">
        <a:lnSpc>
          <a:spcPct val="90000"/>
        </a:lnSpc>
        <a:spcBef>
          <a:spcPts val="1000"/>
        </a:spcBef>
        <a:buFont typeface="Courier New" charset="0"/>
        <a:buChar char="o"/>
        <a:tabLst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031875" indent="-223838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tabLst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325563" indent="-238125" algn="l" defTabSz="914400" rtl="0" eaLnBrk="1" latinLnBrk="0" hangingPunct="1">
        <a:lnSpc>
          <a:spcPct val="90000"/>
        </a:lnSpc>
        <a:spcBef>
          <a:spcPts val="1000"/>
        </a:spcBef>
        <a:buFont typeface="Courier New" charset="0"/>
        <a:buChar char="o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2.emf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jpe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gle.com/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8.png"/><Relationship Id="rId5" Type="http://schemas.openxmlformats.org/officeDocument/2006/relationships/image" Target="../media/image8.png"/><Relationship Id="rId4" Type="http://schemas.openxmlformats.org/officeDocument/2006/relationships/image" Target="../media/image4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2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SecuritySolutions/presentations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github.com/HASecuritySolutions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" y="446"/>
            <a:ext cx="12190413" cy="692647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098797" y="486122"/>
            <a:ext cx="9994996" cy="15694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799" b="1" spc="25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Arial" charset="0"/>
                <a:ea typeface="Arial" charset="0"/>
                <a:cs typeface="Arial" charset="0"/>
              </a:rPr>
              <a:t>Tactical Detection &amp; Data Analytics Summit </a:t>
            </a:r>
          </a:p>
        </p:txBody>
      </p:sp>
      <p:cxnSp>
        <p:nvCxnSpPr>
          <p:cNvPr id="4" name="Straight Connector 3"/>
          <p:cNvCxnSpPr>
            <a:cxnSpLocks/>
          </p:cNvCxnSpPr>
          <p:nvPr/>
        </p:nvCxnSpPr>
        <p:spPr>
          <a:xfrm>
            <a:off x="1060566" y="2162191"/>
            <a:ext cx="7561316" cy="0"/>
          </a:xfrm>
          <a:prstGeom prst="line">
            <a:avLst/>
          </a:prstGeom>
          <a:ln w="6985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060566" y="2308051"/>
            <a:ext cx="597025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2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Save the Date: </a:t>
            </a:r>
            <a:r>
              <a:rPr lang="fr-FR" sz="2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December 4-11</a:t>
            </a:r>
            <a:br>
              <a:rPr lang="fr-FR" sz="22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</a:br>
            <a:r>
              <a:rPr lang="fr-FR" sz="22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Scottsdale, Arizona</a:t>
            </a:r>
          </a:p>
          <a:p>
            <a:r>
              <a:rPr lang="fr-FR" sz="22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sans.org/</a:t>
            </a:r>
            <a:r>
              <a:rPr lang="fr-FR" sz="2200" dirty="0" err="1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summit</a:t>
            </a:r>
            <a:endParaRPr lang="fr-FR" sz="22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  <a:p>
            <a:endParaRPr lang="en-US" sz="22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70" y="446"/>
            <a:ext cx="801562" cy="914281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C7D26640-5AF3-4242-8107-9397DAF86B3B}"/>
              </a:ext>
            </a:extLst>
          </p:cNvPr>
          <p:cNvGrpSpPr/>
          <p:nvPr/>
        </p:nvGrpSpPr>
        <p:grpSpPr>
          <a:xfrm>
            <a:off x="1060566" y="3420594"/>
            <a:ext cx="11015736" cy="3462423"/>
            <a:chOff x="2090380" y="7013137"/>
            <a:chExt cx="22034341" cy="6925748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256E3FFE-600A-4E0D-B916-8603AC90E52B}"/>
                </a:ext>
              </a:extLst>
            </p:cNvPr>
            <p:cNvGrpSpPr/>
            <p:nvPr/>
          </p:nvGrpSpPr>
          <p:grpSpPr>
            <a:xfrm>
              <a:off x="2090380" y="7013137"/>
              <a:ext cx="20535301" cy="6925748"/>
              <a:chOff x="2728738" y="7375450"/>
              <a:chExt cx="20535301" cy="6925748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BCB1097-8997-4EF1-AD43-560D0F1CED89}"/>
                  </a:ext>
                </a:extLst>
              </p:cNvPr>
              <p:cNvSpPr txBox="1"/>
              <p:nvPr/>
            </p:nvSpPr>
            <p:spPr>
              <a:xfrm>
                <a:off x="7060022" y="7375450"/>
                <a:ext cx="16204017" cy="69257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914217" lvl="1" indent="-342831">
                  <a:lnSpc>
                    <a:spcPct val="150000"/>
                  </a:lnSpc>
                  <a:spcBef>
                    <a:spcPts val="300"/>
                  </a:spcBef>
                  <a:spcAft>
                    <a:spcPts val="300"/>
                  </a:spcAft>
                  <a:buFont typeface="Arial" panose="020B0604020202020204" pitchFamily="34" charset="0"/>
                  <a:buChar char="•"/>
                </a:pPr>
                <a:r>
                  <a:rPr lang="en-US" sz="2200" dirty="0">
                    <a:solidFill>
                      <a:schemeClr val="bg1"/>
                    </a:solidFill>
                  </a:rPr>
                  <a:t>SEC455 - SIEM Design &amp; Implementation</a:t>
                </a:r>
              </a:p>
              <a:p>
                <a:pPr marL="914217" lvl="1" indent="-342831">
                  <a:lnSpc>
                    <a:spcPct val="150000"/>
                  </a:lnSpc>
                  <a:spcBef>
                    <a:spcPts val="300"/>
                  </a:spcBef>
                  <a:spcAft>
                    <a:spcPts val="300"/>
                  </a:spcAft>
                  <a:buFont typeface="Arial" panose="020B0604020202020204" pitchFamily="34" charset="0"/>
                  <a:buChar char="•"/>
                </a:pPr>
                <a:r>
                  <a:rPr lang="en-US" sz="2200" dirty="0">
                    <a:solidFill>
                      <a:schemeClr val="bg1"/>
                    </a:solidFill>
                  </a:rPr>
                  <a:t>SEC599 – Defeating Advanced Adversaries </a:t>
                </a:r>
              </a:p>
              <a:p>
                <a:pPr marL="914217" lvl="1" indent="-342831">
                  <a:lnSpc>
                    <a:spcPct val="150000"/>
                  </a:lnSpc>
                  <a:spcBef>
                    <a:spcPts val="300"/>
                  </a:spcBef>
                  <a:spcAft>
                    <a:spcPts val="300"/>
                  </a:spcAft>
                  <a:buFont typeface="Arial" panose="020B0604020202020204" pitchFamily="34" charset="0"/>
                  <a:buChar char="•"/>
                </a:pPr>
                <a:r>
                  <a:rPr lang="en-US" sz="2200" dirty="0">
                    <a:solidFill>
                      <a:schemeClr val="bg1"/>
                    </a:solidFill>
                  </a:rPr>
                  <a:t>SEC</a:t>
                </a:r>
                <a:r>
                  <a:rPr lang="en-US" sz="2200" b="1" dirty="0">
                    <a:solidFill>
                      <a:schemeClr val="bg1"/>
                    </a:solidFill>
                  </a:rPr>
                  <a:t>530 </a:t>
                </a:r>
                <a:r>
                  <a:rPr lang="en-US" sz="2200" dirty="0">
                    <a:solidFill>
                      <a:schemeClr val="bg1"/>
                    </a:solidFill>
                  </a:rPr>
                  <a:t>– Defensible Security Architecture</a:t>
                </a:r>
              </a:p>
              <a:p>
                <a:pPr marL="914217" lvl="1" indent="-342831">
                  <a:lnSpc>
                    <a:spcPct val="150000"/>
                  </a:lnSpc>
                  <a:spcBef>
                    <a:spcPts val="300"/>
                  </a:spcBef>
                  <a:spcAft>
                    <a:spcPts val="300"/>
                  </a:spcAft>
                  <a:buFont typeface="Arial" panose="020B0604020202020204" pitchFamily="34" charset="0"/>
                  <a:buChar char="•"/>
                </a:pPr>
                <a:r>
                  <a:rPr lang="en-US" sz="2200" dirty="0">
                    <a:solidFill>
                      <a:schemeClr val="bg1"/>
                    </a:solidFill>
                  </a:rPr>
                  <a:t>SEC</a:t>
                </a:r>
                <a:r>
                  <a:rPr lang="en-US" sz="2200" b="1" dirty="0">
                    <a:solidFill>
                      <a:schemeClr val="bg1"/>
                    </a:solidFill>
                  </a:rPr>
                  <a:t>555</a:t>
                </a:r>
                <a:r>
                  <a:rPr lang="en-US" sz="2200" dirty="0">
                    <a:solidFill>
                      <a:schemeClr val="bg1"/>
                    </a:solidFill>
                  </a:rPr>
                  <a:t> – SIEM with Tactical Analytics</a:t>
                </a:r>
              </a:p>
              <a:p>
                <a:pPr marL="914217" lvl="1" indent="-342831">
                  <a:lnSpc>
                    <a:spcPct val="150000"/>
                  </a:lnSpc>
                  <a:spcBef>
                    <a:spcPts val="300"/>
                  </a:spcBef>
                  <a:spcAft>
                    <a:spcPts val="300"/>
                  </a:spcAft>
                  <a:buFont typeface="Arial" panose="020B0604020202020204" pitchFamily="34" charset="0"/>
                  <a:buChar char="•"/>
                </a:pPr>
                <a:r>
                  <a:rPr lang="en-US" sz="2200" dirty="0">
                    <a:solidFill>
                      <a:schemeClr val="bg1"/>
                    </a:solidFill>
                  </a:rPr>
                  <a:t>SEC</a:t>
                </a:r>
                <a:r>
                  <a:rPr lang="en-US" sz="2200" b="1" dirty="0">
                    <a:solidFill>
                      <a:schemeClr val="bg1"/>
                    </a:solidFill>
                  </a:rPr>
                  <a:t>511</a:t>
                </a:r>
                <a:r>
                  <a:rPr lang="en-US" sz="2200" dirty="0">
                    <a:solidFill>
                      <a:schemeClr val="bg1"/>
                    </a:solidFill>
                  </a:rPr>
                  <a:t> – Continuous Monitoring &amp; Security Operations</a:t>
                </a:r>
              </a:p>
              <a:p>
                <a:pPr marL="914217" lvl="1" indent="-342831">
                  <a:lnSpc>
                    <a:spcPct val="150000"/>
                  </a:lnSpc>
                  <a:spcBef>
                    <a:spcPts val="300"/>
                  </a:spcBef>
                  <a:spcAft>
                    <a:spcPts val="300"/>
                  </a:spcAft>
                  <a:buFont typeface="Arial" panose="020B0604020202020204" pitchFamily="34" charset="0"/>
                  <a:buChar char="•"/>
                </a:pPr>
                <a:r>
                  <a:rPr lang="en-US" sz="2200" b="1" dirty="0">
                    <a:solidFill>
                      <a:schemeClr val="bg1"/>
                    </a:solidFill>
                  </a:rPr>
                  <a:t>SIEM NetWars</a:t>
                </a: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FC6F1541-6883-4168-8919-8335B59521B1}"/>
                  </a:ext>
                </a:extLst>
              </p:cNvPr>
              <p:cNvSpPr/>
              <p:nvPr/>
            </p:nvSpPr>
            <p:spPr>
              <a:xfrm>
                <a:off x="2728738" y="8470267"/>
                <a:ext cx="5783973" cy="338598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fr-FR" sz="2200" b="1" dirty="0">
                    <a:solidFill>
                      <a:schemeClr val="accent4">
                        <a:lumMod val="20000"/>
                        <a:lumOff val="8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rial" charset="0"/>
                    <a:ea typeface="Arial" charset="0"/>
                    <a:cs typeface="Arial" charset="0"/>
                  </a:rPr>
                  <a:t>SUMMIT</a:t>
                </a:r>
              </a:p>
              <a:p>
                <a:pPr algn="ctr"/>
                <a:r>
                  <a:rPr lang="fr-FR" sz="2000" dirty="0" err="1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rial" charset="0"/>
                    <a:ea typeface="Arial" charset="0"/>
                    <a:cs typeface="Arial" charset="0"/>
                  </a:rPr>
                  <a:t>Dec</a:t>
                </a:r>
                <a:r>
                  <a:rPr lang="fr-FR" sz="20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rial" charset="0"/>
                    <a:ea typeface="Arial" charset="0"/>
                    <a:cs typeface="Arial" charset="0"/>
                  </a:rPr>
                  <a:t>. 4-5</a:t>
                </a:r>
              </a:p>
              <a:p>
                <a:pPr algn="ctr"/>
                <a:endParaRPr lang="fr-FR" sz="2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charset="0"/>
                  <a:ea typeface="Arial" charset="0"/>
                  <a:cs typeface="Arial" charset="0"/>
                </a:endParaRPr>
              </a:p>
              <a:p>
                <a:pPr algn="ctr"/>
                <a:r>
                  <a:rPr lang="fr-FR" sz="2200" b="1" dirty="0">
                    <a:solidFill>
                      <a:schemeClr val="accent4">
                        <a:lumMod val="20000"/>
                        <a:lumOff val="8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rial" charset="0"/>
                    <a:ea typeface="Arial" charset="0"/>
                    <a:cs typeface="Arial" charset="0"/>
                  </a:rPr>
                  <a:t>TRAINING</a:t>
                </a:r>
              </a:p>
              <a:p>
                <a:pPr algn="ctr"/>
                <a:r>
                  <a:rPr lang="fr-FR" sz="2000" dirty="0" err="1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rial" charset="0"/>
                    <a:ea typeface="Arial" charset="0"/>
                    <a:cs typeface="Arial" charset="0"/>
                  </a:rPr>
                  <a:t>Dec</a:t>
                </a:r>
                <a:r>
                  <a:rPr lang="fr-FR" sz="20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rial" charset="0"/>
                    <a:ea typeface="Arial" charset="0"/>
                    <a:cs typeface="Arial" charset="0"/>
                  </a:rPr>
                  <a:t>. 6-11</a:t>
                </a:r>
                <a:endParaRPr lang="en-US" sz="2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charset="0"/>
                  <a:ea typeface="Arial" charset="0"/>
                  <a:cs typeface="Arial" charset="0"/>
                </a:endParaRPr>
              </a:p>
            </p:txBody>
          </p: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F6B5E2E3-FD21-4865-83EC-3F665C94E2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55444" y="7979366"/>
                <a:ext cx="0" cy="4521232"/>
              </a:xfrm>
              <a:prstGeom prst="line">
                <a:avLst/>
              </a:prstGeom>
              <a:ln w="38100">
                <a:solidFill>
                  <a:schemeClr val="bg2">
                    <a:lumMod val="8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7BBD8ABD-91CF-4712-9843-13D10B81DF1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8566541" y="10438029"/>
              <a:ext cx="1371601" cy="1371601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F9FC8C38-C6A1-4B2B-838B-EF36062663D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2753120" y="11452485"/>
              <a:ext cx="1371601" cy="1371601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C49DF7B7-9C79-497D-B9D7-76C56D46EDBA}"/>
              </a:ext>
            </a:extLst>
          </p:cNvPr>
          <p:cNvSpPr txBox="1"/>
          <p:nvPr/>
        </p:nvSpPr>
        <p:spPr>
          <a:xfrm>
            <a:off x="9138751" y="6329590"/>
            <a:ext cx="2444900" cy="43088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fr-FR" sz="2200" b="1" dirty="0"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ea typeface="Arial" charset="0"/>
                <a:cs typeface="Arial" charset="0"/>
              </a:rPr>
              <a:t>sans.org/</a:t>
            </a:r>
            <a:r>
              <a:rPr lang="fr-FR" sz="2200" b="1" dirty="0" err="1"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ea typeface="Arial" charset="0"/>
                <a:cs typeface="Arial" charset="0"/>
              </a:rPr>
              <a:t>summit</a:t>
            </a:r>
            <a:endParaRPr lang="en-US" sz="2200" b="1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</a:endParaRPr>
          </a:p>
        </p:txBody>
      </p:sp>
    </p:spTree>
    <p:extLst>
      <p:ext uri="{BB962C8B-B14F-4D97-AF65-F5344CB8AC3E}">
        <p14:creationId xmlns:p14="http://schemas.microsoft.com/office/powerpoint/2010/main" val="984624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4F5EF6D-D854-44F5-90CE-25F70FD342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Traditional Communication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CA8181D-3415-45BE-A937-96E3F4BE4D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Traditional network design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Encryption used over internet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Used in DMZ services</a:t>
            </a:r>
          </a:p>
          <a:p>
            <a:r>
              <a:rPr lang="en-US" dirty="0"/>
              <a:t>Internal communication is cleartext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Workstations to server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Server to server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VPN to server</a:t>
            </a:r>
          </a:p>
        </p:txBody>
      </p:sp>
      <p:pic>
        <p:nvPicPr>
          <p:cNvPr id="4" name="Picture 3" descr="Categories-applications-internet-icon.png">
            <a:extLst>
              <a:ext uri="{FF2B5EF4-FFF2-40B4-BE49-F238E27FC236}">
                <a16:creationId xmlns:a16="http://schemas.microsoft.com/office/drawing/2014/main" id="{9DF8E206-3D78-469E-821D-E500BD8850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5400" y="1447800"/>
            <a:ext cx="990600" cy="990600"/>
          </a:xfrm>
          <a:prstGeom prst="rect">
            <a:avLst/>
          </a:prstGeom>
        </p:spPr>
      </p:pic>
      <p:pic>
        <p:nvPicPr>
          <p:cNvPr id="7" name="Picture 6" descr="firewall - neutral.jpg">
            <a:extLst>
              <a:ext uri="{FF2B5EF4-FFF2-40B4-BE49-F238E27FC236}">
                <a16:creationId xmlns:a16="http://schemas.microsoft.com/office/drawing/2014/main" id="{B06B14A0-347D-45A5-8CEF-A9C88D5162E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600" y="2514600"/>
            <a:ext cx="1600200" cy="1333500"/>
          </a:xfrm>
          <a:prstGeom prst="rect">
            <a:avLst/>
          </a:prstGeom>
        </p:spPr>
      </p:pic>
      <p:pic>
        <p:nvPicPr>
          <p:cNvPr id="8" name="Picture 7" descr="Laptop - good.jpg">
            <a:extLst>
              <a:ext uri="{FF2B5EF4-FFF2-40B4-BE49-F238E27FC236}">
                <a16:creationId xmlns:a16="http://schemas.microsoft.com/office/drawing/2014/main" id="{6C140020-8B75-44C7-9A6D-00B19EAAFAC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1350" y="1463471"/>
            <a:ext cx="1238250" cy="990600"/>
          </a:xfrm>
          <a:prstGeom prst="rect">
            <a:avLst/>
          </a:prstGeom>
        </p:spPr>
      </p:pic>
      <p:pic>
        <p:nvPicPr>
          <p:cNvPr id="9" name="Picture 8" descr="router 2(nowifi) - sick.jpg">
            <a:extLst>
              <a:ext uri="{FF2B5EF4-FFF2-40B4-BE49-F238E27FC236}">
                <a16:creationId xmlns:a16="http://schemas.microsoft.com/office/drawing/2014/main" id="{29E32463-1D2F-4026-8DD1-4907FF489C0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6800" y="3994561"/>
            <a:ext cx="1685922" cy="793375"/>
          </a:xfrm>
          <a:prstGeom prst="rect">
            <a:avLst/>
          </a:prstGeom>
        </p:spPr>
      </p:pic>
      <p:pic>
        <p:nvPicPr>
          <p:cNvPr id="10" name="Picture 9" descr="Hard Drives - good.jpg">
            <a:extLst>
              <a:ext uri="{FF2B5EF4-FFF2-40B4-BE49-F238E27FC236}">
                <a16:creationId xmlns:a16="http://schemas.microsoft.com/office/drawing/2014/main" id="{66334EF8-B362-4098-A980-82BEF82F663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9143" y="4318001"/>
            <a:ext cx="914400" cy="1828800"/>
          </a:xfrm>
          <a:prstGeom prst="rect">
            <a:avLst/>
          </a:prstGeom>
        </p:spPr>
      </p:pic>
      <p:pic>
        <p:nvPicPr>
          <p:cNvPr id="11" name="Picture 10" descr="Hard Drives - good.jpg">
            <a:extLst>
              <a:ext uri="{FF2B5EF4-FFF2-40B4-BE49-F238E27FC236}">
                <a16:creationId xmlns:a16="http://schemas.microsoft.com/office/drawing/2014/main" id="{3549CB76-6D47-45A0-B048-B7BD9EAE5C5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4680" y="2400300"/>
            <a:ext cx="914400" cy="1828800"/>
          </a:xfrm>
          <a:prstGeom prst="rect">
            <a:avLst/>
          </a:prstGeom>
        </p:spPr>
      </p:pic>
      <p:pic>
        <p:nvPicPr>
          <p:cNvPr id="12" name="Picture 2" descr="Image result for server appliance">
            <a:extLst>
              <a:ext uri="{FF2B5EF4-FFF2-40B4-BE49-F238E27FC236}">
                <a16:creationId xmlns:a16="http://schemas.microsoft.com/office/drawing/2014/main" id="{0BC2F358-1CF6-409F-8FAC-701CFC380A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4062" y="5410200"/>
            <a:ext cx="1031398" cy="515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30DE0576-D729-44AE-AC64-024CDBFC58B2}"/>
              </a:ext>
            </a:extLst>
          </p:cNvPr>
          <p:cNvCxnSpPr>
            <a:cxnSpLocks/>
            <a:stCxn id="8" idx="3"/>
            <a:endCxn id="4" idx="1"/>
          </p:cNvCxnSpPr>
          <p:nvPr/>
        </p:nvCxnSpPr>
        <p:spPr>
          <a:xfrm flipV="1">
            <a:off x="8229600" y="1943100"/>
            <a:ext cx="685800" cy="15671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053E254-75A9-4FF9-81D3-9D6447DF3535}"/>
              </a:ext>
            </a:extLst>
          </p:cNvPr>
          <p:cNvCxnSpPr>
            <a:stCxn id="7" idx="0"/>
          </p:cNvCxnSpPr>
          <p:nvPr/>
        </p:nvCxnSpPr>
        <p:spPr>
          <a:xfrm>
            <a:off x="9410700" y="2514600"/>
            <a:ext cx="0" cy="304800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D3260CD-9309-47EE-8CB0-E1936CB53B9D}"/>
              </a:ext>
            </a:extLst>
          </p:cNvPr>
          <p:cNvCxnSpPr>
            <a:cxnSpLocks/>
          </p:cNvCxnSpPr>
          <p:nvPr/>
        </p:nvCxnSpPr>
        <p:spPr>
          <a:xfrm>
            <a:off x="10058400" y="3314700"/>
            <a:ext cx="563880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8E619CA-2978-4B68-B66C-494D8BC1EF72}"/>
              </a:ext>
            </a:extLst>
          </p:cNvPr>
          <p:cNvCxnSpPr>
            <a:cxnSpLocks/>
          </p:cNvCxnSpPr>
          <p:nvPr/>
        </p:nvCxnSpPr>
        <p:spPr>
          <a:xfrm>
            <a:off x="9448800" y="3733800"/>
            <a:ext cx="0" cy="457200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1D192A1-48AF-4D6C-B144-AC5DB0B30E5F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9529761" y="4787936"/>
            <a:ext cx="0" cy="364414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 descr="Desktop - good.jpg">
            <a:extLst>
              <a:ext uri="{FF2B5EF4-FFF2-40B4-BE49-F238E27FC236}">
                <a16:creationId xmlns:a16="http://schemas.microsoft.com/office/drawing/2014/main" id="{135CD372-6256-40CE-88E2-89E7776DD1DF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4076" y="4957443"/>
            <a:ext cx="817217" cy="817217"/>
          </a:xfrm>
          <a:prstGeom prst="rect">
            <a:avLst/>
          </a:prstGeom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EA4A5E7-CF74-48E8-9AD7-7BD4EF4DF84C}"/>
              </a:ext>
            </a:extLst>
          </p:cNvPr>
          <p:cNvCxnSpPr>
            <a:cxnSpLocks/>
          </p:cNvCxnSpPr>
          <p:nvPr/>
        </p:nvCxnSpPr>
        <p:spPr>
          <a:xfrm flipH="1" flipV="1">
            <a:off x="8153400" y="4495800"/>
            <a:ext cx="609600" cy="1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351B1B0D-B932-43AC-8336-69383B9336A0}"/>
              </a:ext>
            </a:extLst>
          </p:cNvPr>
          <p:cNvSpPr/>
          <p:nvPr/>
        </p:nvSpPr>
        <p:spPr>
          <a:xfrm>
            <a:off x="5925819" y="3848100"/>
            <a:ext cx="2151381" cy="22987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B4A50C9-3B74-4DC3-A786-DF1546162F35}"/>
              </a:ext>
            </a:extLst>
          </p:cNvPr>
          <p:cNvSpPr/>
          <p:nvPr/>
        </p:nvSpPr>
        <p:spPr>
          <a:xfrm>
            <a:off x="10653410" y="1900182"/>
            <a:ext cx="1081391" cy="23826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6976FE8-9D16-4F50-A8C3-562D18B7A51D}"/>
              </a:ext>
            </a:extLst>
          </p:cNvPr>
          <p:cNvSpPr/>
          <p:nvPr/>
        </p:nvSpPr>
        <p:spPr>
          <a:xfrm>
            <a:off x="8229600" y="5152350"/>
            <a:ext cx="3459471" cy="10736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C444EEE-4473-4189-BB6D-C5B14C10122F}"/>
              </a:ext>
            </a:extLst>
          </p:cNvPr>
          <p:cNvSpPr txBox="1"/>
          <p:nvPr/>
        </p:nvSpPr>
        <p:spPr>
          <a:xfrm>
            <a:off x="6172201" y="3831873"/>
            <a:ext cx="17722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+mn-lt"/>
              </a:rPr>
              <a:t>Internal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A647EED-5782-45D3-9E2F-EEF7D25BBA0B}"/>
              </a:ext>
            </a:extLst>
          </p:cNvPr>
          <p:cNvSpPr txBox="1"/>
          <p:nvPr/>
        </p:nvSpPr>
        <p:spPr>
          <a:xfrm>
            <a:off x="10257799" y="5379696"/>
            <a:ext cx="11442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+mn-lt"/>
              </a:rPr>
              <a:t>VPN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FFC4235-42B5-4C85-A97E-B9427D3BDAF5}"/>
              </a:ext>
            </a:extLst>
          </p:cNvPr>
          <p:cNvSpPr txBox="1"/>
          <p:nvPr/>
        </p:nvSpPr>
        <p:spPr>
          <a:xfrm>
            <a:off x="10591800" y="1900183"/>
            <a:ext cx="11442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+mn-lt"/>
              </a:rPr>
              <a:t>DMZ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0B7F39B3-4339-4CFB-8521-9BB84573DFF9}"/>
              </a:ext>
            </a:extLst>
          </p:cNvPr>
          <p:cNvCxnSpPr>
            <a:cxnSpLocks/>
          </p:cNvCxnSpPr>
          <p:nvPr/>
        </p:nvCxnSpPr>
        <p:spPr>
          <a:xfrm flipV="1">
            <a:off x="11402045" y="4191000"/>
            <a:ext cx="0" cy="1188697"/>
          </a:xfrm>
          <a:prstGeom prst="straightConnector1">
            <a:avLst/>
          </a:prstGeom>
          <a:ln w="28575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0CB40D5B-3C56-4287-9030-6D8D356567FF}"/>
              </a:ext>
            </a:extLst>
          </p:cNvPr>
          <p:cNvCxnSpPr>
            <a:cxnSpLocks/>
          </p:cNvCxnSpPr>
          <p:nvPr/>
        </p:nvCxnSpPr>
        <p:spPr>
          <a:xfrm>
            <a:off x="7848600" y="3994561"/>
            <a:ext cx="2992119" cy="0"/>
          </a:xfrm>
          <a:prstGeom prst="straightConnector1">
            <a:avLst/>
          </a:prstGeom>
          <a:ln w="28575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A9E1931B-4C8E-42D4-87F0-24AB5C43259E}"/>
              </a:ext>
            </a:extLst>
          </p:cNvPr>
          <p:cNvCxnSpPr>
            <a:cxnSpLocks/>
          </p:cNvCxnSpPr>
          <p:nvPr/>
        </p:nvCxnSpPr>
        <p:spPr>
          <a:xfrm>
            <a:off x="7944483" y="5774660"/>
            <a:ext cx="589917" cy="0"/>
          </a:xfrm>
          <a:prstGeom prst="straightConnector1">
            <a:avLst/>
          </a:prstGeom>
          <a:ln w="28575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99951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31F443D-156B-453A-A612-6322696F6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Securing Traffic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16DA7C4-7FC9-44A7-84D0-BF9C1803B3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Under zero trust all network traffic </a:t>
            </a:r>
            <a:r>
              <a:rPr lang="en-US" b="1" dirty="0"/>
              <a:t>MUST</a:t>
            </a:r>
            <a:r>
              <a:rPr lang="en-US" dirty="0"/>
              <a:t> be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/>
              <a:t>Authenticated</a:t>
            </a:r>
            <a:r>
              <a:rPr lang="en-US" dirty="0"/>
              <a:t> - Prove user/device is legitimate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/>
              <a:t>Encrypted</a:t>
            </a:r>
            <a:r>
              <a:rPr lang="en-US" dirty="0"/>
              <a:t> - Cryptographically prove source and destination while protecting confidentiality</a:t>
            </a:r>
          </a:p>
          <a:p>
            <a:r>
              <a:rPr lang="en-US" dirty="0"/>
              <a:t>Encryption cannot be perimeter-based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Requires encryption at either device or application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Endpoints configured to drop anything not encrypted</a:t>
            </a:r>
          </a:p>
        </p:txBody>
      </p:sp>
    </p:spTree>
    <p:extLst>
      <p:ext uri="{BB962C8B-B14F-4D97-AF65-F5344CB8AC3E}">
        <p14:creationId xmlns:p14="http://schemas.microsoft.com/office/powerpoint/2010/main" val="17716875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5450578-0256-4744-B75D-B1DBE3DB5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Trust Model Change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1A27A17-3E12-4335-88DF-4B03189F7B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320" y="1295400"/>
            <a:ext cx="10881360" cy="4876800"/>
          </a:xfrm>
        </p:spPr>
        <p:txBody>
          <a:bodyPr/>
          <a:lstStyle/>
          <a:p>
            <a:r>
              <a:rPr lang="en-US" dirty="0"/>
              <a:t>Computer authentication is often one-way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Example: SSL/TLS</a:t>
            </a:r>
          </a:p>
          <a:p>
            <a:r>
              <a:rPr lang="en-US" dirty="0"/>
              <a:t>Client connects to TLS site and authenticates server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Client is commonly not verified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Yet SSL/TLS support mutual authentication</a:t>
            </a:r>
          </a:p>
        </p:txBody>
      </p:sp>
      <p:pic>
        <p:nvPicPr>
          <p:cNvPr id="4" name="Picture 3" descr="Desktop - good.jpg">
            <a:extLst>
              <a:ext uri="{FF2B5EF4-FFF2-40B4-BE49-F238E27FC236}">
                <a16:creationId xmlns:a16="http://schemas.microsoft.com/office/drawing/2014/main" id="{90744553-AC67-4891-9D9E-B698B8278FA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4375889"/>
            <a:ext cx="1295400" cy="1295400"/>
          </a:xfrm>
          <a:prstGeom prst="rect">
            <a:avLst/>
          </a:prstGeom>
        </p:spPr>
      </p:pic>
      <p:pic>
        <p:nvPicPr>
          <p:cNvPr id="7" name="Picture 6" descr="Hard Drives - good.jpg">
            <a:extLst>
              <a:ext uri="{FF2B5EF4-FFF2-40B4-BE49-F238E27FC236}">
                <a16:creationId xmlns:a16="http://schemas.microsoft.com/office/drawing/2014/main" id="{BC2A5A3F-7DDA-4D3F-BA96-12004FF1618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4751" y="4191615"/>
            <a:ext cx="952500" cy="1905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8CEF986-FA43-45B1-89B1-3B063270121D}"/>
              </a:ext>
            </a:extLst>
          </p:cNvPr>
          <p:cNvSpPr txBox="1"/>
          <p:nvPr/>
        </p:nvSpPr>
        <p:spPr>
          <a:xfrm>
            <a:off x="8336280" y="4284237"/>
            <a:ext cx="3200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web.sec530.com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5E4B31A-3984-48BA-A2D0-C61CFD695335}"/>
              </a:ext>
            </a:extLst>
          </p:cNvPr>
          <p:cNvCxnSpPr>
            <a:cxnSpLocks/>
          </p:cNvCxnSpPr>
          <p:nvPr/>
        </p:nvCxnSpPr>
        <p:spPr>
          <a:xfrm>
            <a:off x="5105400" y="4756889"/>
            <a:ext cx="23622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2" descr="Image result for checkmark">
            <a:extLst>
              <a:ext uri="{FF2B5EF4-FFF2-40B4-BE49-F238E27FC236}">
                <a16:creationId xmlns:a16="http://schemas.microsoft.com/office/drawing/2014/main" id="{8C2F078D-E42D-40E9-81DE-DA7F987485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4807457"/>
            <a:ext cx="838201" cy="823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4309FB4-57B3-4261-A7E9-562190151A1F}"/>
              </a:ext>
            </a:extLst>
          </p:cNvPr>
          <p:cNvSpPr txBox="1"/>
          <p:nvPr/>
        </p:nvSpPr>
        <p:spPr>
          <a:xfrm>
            <a:off x="2477770" y="5587425"/>
            <a:ext cx="381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pc1.sec530.com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6A4AE30-8CD8-4A57-8165-65A6203EDBC8}"/>
              </a:ext>
            </a:extLst>
          </p:cNvPr>
          <p:cNvCxnSpPr>
            <a:cxnSpLocks/>
          </p:cNvCxnSpPr>
          <p:nvPr/>
        </p:nvCxnSpPr>
        <p:spPr>
          <a:xfrm>
            <a:off x="5105400" y="5366489"/>
            <a:ext cx="2209800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6" descr="Image result for red x">
            <a:extLst>
              <a:ext uri="{FF2B5EF4-FFF2-40B4-BE49-F238E27FC236}">
                <a16:creationId xmlns:a16="http://schemas.microsoft.com/office/drawing/2014/main" id="{BDB8E784-F335-4FAD-94E5-D38B67B1E9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8688" y="5019182"/>
            <a:ext cx="584775" cy="584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89122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77182AF-BC97-414F-8A60-55802DBB9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Client Certificates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4D55DB9-FBB9-46CE-882F-CB3503D59A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Enabling mutual authentication requires simple change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May just require clicking a radio button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Or adding some text to a configuration file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/>
              <a:t>Requires</a:t>
            </a:r>
            <a:r>
              <a:rPr lang="en-US" dirty="0"/>
              <a:t> clients to have </a:t>
            </a:r>
            <a:r>
              <a:rPr lang="en-US" b="1" dirty="0"/>
              <a:t>certificates</a:t>
            </a:r>
            <a:r>
              <a:rPr lang="en-US" dirty="0"/>
              <a:t> and a CA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A31066C-E400-4C34-AB67-1EE8CBE553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714" y="3791243"/>
            <a:ext cx="5514286" cy="234285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8F4DFB1-1F62-4503-9324-CB9404D89C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5106" y="4588510"/>
            <a:ext cx="7117080" cy="169205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868762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372238E-ECFF-415F-B88D-50D10D9251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Windows Domain Isolation</a:t>
            </a:r>
            <a:endParaRPr lang="en-US" baseline="3000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A8F2AFE-0628-4165-9CBC-01AEF0FA60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Windows natively supports IPSec for domain isolation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Blocks unauthorized non-domain access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Authenticates all traffic</a:t>
            </a:r>
          </a:p>
          <a:p>
            <a:pPr marL="860425" lvl="1" indent="-457200">
              <a:buFont typeface="Arial" panose="020B0604020202020204" pitchFamily="34" charset="0"/>
              <a:buChar char="•"/>
            </a:pPr>
            <a:r>
              <a:rPr lang="en-US" dirty="0"/>
              <a:t>Mutually authenticated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Optionally encrypts traffic</a:t>
            </a:r>
          </a:p>
          <a:p>
            <a:r>
              <a:rPr lang="en-US" dirty="0"/>
              <a:t>Cannot attack the invisible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Mitigates man-in-the-middle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Lowers service exploitation risk</a:t>
            </a:r>
          </a:p>
        </p:txBody>
      </p:sp>
      <p:pic>
        <p:nvPicPr>
          <p:cNvPr id="1026" name="Picture 2" descr="isolated domain boundary zone">
            <a:extLst>
              <a:ext uri="{FF2B5EF4-FFF2-40B4-BE49-F238E27FC236}">
                <a16:creationId xmlns:a16="http://schemas.microsoft.com/office/drawing/2014/main" id="{439465BA-CE9A-49EA-82B1-964CD943D5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2514600"/>
            <a:ext cx="4629150" cy="3438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80393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9573F3B-26BA-4B6C-8AB0-F2EB7A7CA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Windows Ping Example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5C95E19-47DE-4B75-BACA-02DF2E8C86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Without IPSec</a:t>
            </a:r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3FAC6B86-07B9-42D4-8226-383CE64297A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55638" y="1865638"/>
            <a:ext cx="10908116" cy="179196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54CC4B4-6555-479D-BF02-1A3C4CE725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2514600" y="4227838"/>
            <a:ext cx="5364480" cy="594360"/>
          </a:xfrm>
        </p:spPr>
        <p:txBody>
          <a:bodyPr/>
          <a:lstStyle/>
          <a:p>
            <a:r>
              <a:rPr lang="en-US" dirty="0"/>
              <a:t>With IPSec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A3EDBE25-9EC2-437A-93AC-AEEC9E9B73DA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/>
          <a:stretch>
            <a:fillRect/>
          </a:stretch>
        </p:blipFill>
        <p:spPr>
          <a:xfrm>
            <a:off x="4760170" y="4132998"/>
            <a:ext cx="6945402" cy="204946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555276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C75904B-A61B-4711-B31B-47E77822E2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Packet Authorization (SPA)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9B3D2CD-2095-4F22-97CF-8B699EA126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320" y="1173480"/>
            <a:ext cx="10881360" cy="4876800"/>
          </a:xfrm>
        </p:spPr>
        <p:txBody>
          <a:bodyPr/>
          <a:lstStyle/>
          <a:p>
            <a:r>
              <a:rPr lang="en-US" dirty="0"/>
              <a:t>SPA involves blocking connections by default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Connecting system must first send authentication packet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Associated as a next-generation port knocking solution</a:t>
            </a:r>
          </a:p>
          <a:p>
            <a:r>
              <a:rPr lang="en-US" dirty="0"/>
              <a:t>SPA uses asymmetric encryption and HMAC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Packet is non-</a:t>
            </a:r>
            <a:r>
              <a:rPr lang="en-US" dirty="0" err="1"/>
              <a:t>replayable</a:t>
            </a:r>
            <a:r>
              <a:rPr lang="en-US" dirty="0"/>
              <a:t> due to HMAC and random data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SPA includes request to authorize port or program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6AC4C26-CF87-48A3-BD4A-4333272D028A}"/>
              </a:ext>
            </a:extLst>
          </p:cNvPr>
          <p:cNvGrpSpPr/>
          <p:nvPr/>
        </p:nvGrpSpPr>
        <p:grpSpPr>
          <a:xfrm>
            <a:off x="1143000" y="4592927"/>
            <a:ext cx="10393680" cy="1592146"/>
            <a:chOff x="1143000" y="4741517"/>
            <a:chExt cx="10393680" cy="1592146"/>
          </a:xfrm>
        </p:grpSpPr>
        <p:pic>
          <p:nvPicPr>
            <p:cNvPr id="10" name="Picture 9" descr="Desktop - good.jpg">
              <a:extLst>
                <a:ext uri="{FF2B5EF4-FFF2-40B4-BE49-F238E27FC236}">
                  <a16:creationId xmlns:a16="http://schemas.microsoft.com/office/drawing/2014/main" id="{1B5DEE10-0DA4-42C2-BD7D-60EABC0BBE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0" y="4754217"/>
              <a:ext cx="1417983" cy="1417983"/>
            </a:xfrm>
            <a:prstGeom prst="rect">
              <a:avLst/>
            </a:prstGeom>
          </p:spPr>
        </p:pic>
        <p:pic>
          <p:nvPicPr>
            <p:cNvPr id="11" name="Picture 10" descr="Desktop - good.jpg">
              <a:extLst>
                <a:ext uri="{FF2B5EF4-FFF2-40B4-BE49-F238E27FC236}">
                  <a16:creationId xmlns:a16="http://schemas.microsoft.com/office/drawing/2014/main" id="{F6406584-3F01-40F4-814E-D7607CC134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49440" y="4741517"/>
              <a:ext cx="1417983" cy="1417983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0B380EF-FB46-4074-A493-286D7036F1B9}"/>
                </a:ext>
              </a:extLst>
            </p:cNvPr>
            <p:cNvSpPr txBox="1"/>
            <p:nvPr/>
          </p:nvSpPr>
          <p:spPr>
            <a:xfrm>
              <a:off x="8367423" y="4953000"/>
              <a:ext cx="3169257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+mn-lt"/>
                </a:rPr>
                <a:t>Port 22 listening</a:t>
              </a:r>
            </a:p>
            <a:p>
              <a:r>
                <a:rPr lang="en-US" sz="2800" dirty="0">
                  <a:latin typeface="+mn-lt"/>
                </a:rPr>
                <a:t>Protected by SPA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98DAA0D-2E57-41E3-9B50-8317DD5DA752}"/>
                </a:ext>
              </a:extLst>
            </p:cNvPr>
            <p:cNvSpPr txBox="1"/>
            <p:nvPr/>
          </p:nvSpPr>
          <p:spPr>
            <a:xfrm>
              <a:off x="2438732" y="4948668"/>
              <a:ext cx="3169257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+mn-lt"/>
                </a:rPr>
                <a:t>1. Port scan 22</a:t>
              </a:r>
            </a:p>
            <a:p>
              <a:r>
                <a:rPr lang="en-US" sz="2800" dirty="0">
                  <a:latin typeface="+mn-lt"/>
                </a:rPr>
                <a:t>2. SPA sent</a:t>
              </a:r>
            </a:p>
            <a:p>
              <a:r>
                <a:rPr lang="en-US" sz="2800" dirty="0">
                  <a:latin typeface="+mn-lt"/>
                </a:rPr>
                <a:t>3. Port scan 22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48951D31-73FD-4F6A-9B8C-E9DB260A1496}"/>
                </a:ext>
              </a:extLst>
            </p:cNvPr>
            <p:cNvCxnSpPr/>
            <p:nvPr/>
          </p:nvCxnSpPr>
          <p:spPr>
            <a:xfrm>
              <a:off x="4953000" y="5181600"/>
              <a:ext cx="137160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A1308F82-68F9-4A58-BB09-3C3003B29C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53000" y="5641165"/>
              <a:ext cx="1996440" cy="2540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E075A9E6-8E03-4C67-AE6C-4C8C7C0804FF}"/>
                </a:ext>
              </a:extLst>
            </p:cNvPr>
            <p:cNvCxnSpPr/>
            <p:nvPr/>
          </p:nvCxnSpPr>
          <p:spPr>
            <a:xfrm>
              <a:off x="4953000" y="6098365"/>
              <a:ext cx="137160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9" name="Picture 6" descr="Image result for red x">
              <a:extLst>
                <a:ext uri="{FF2B5EF4-FFF2-40B4-BE49-F238E27FC236}">
                  <a16:creationId xmlns:a16="http://schemas.microsoft.com/office/drawing/2014/main" id="{72D2661F-AE60-4DC2-9198-6D380E19D3E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82067" y="5041900"/>
              <a:ext cx="309906" cy="279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2" descr="Image result for checkmark">
              <a:extLst>
                <a:ext uri="{FF2B5EF4-FFF2-40B4-BE49-F238E27FC236}">
                  <a16:creationId xmlns:a16="http://schemas.microsoft.com/office/drawing/2014/main" id="{9C445DB3-B732-4B27-B2BC-03775FDDA3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19788" y="5855560"/>
              <a:ext cx="458533" cy="4504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1106737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6ED2937-5572-4D02-9D18-6B2FD1A16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 Trust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A872FF7-5C24-4E00-85B4-89911721E0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Access controlled by </a:t>
            </a:r>
            <a:r>
              <a:rPr lang="en-US" b="1" dirty="0"/>
              <a:t>variable trust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Similar to real-life credit scores</a:t>
            </a:r>
          </a:p>
          <a:p>
            <a:r>
              <a:rPr lang="en-US" sz="1200" dirty="0"/>
              <a:t> </a:t>
            </a:r>
            <a:endParaRPr lang="en-US" dirty="0"/>
          </a:p>
          <a:p>
            <a:r>
              <a:rPr lang="en-US" sz="2800" dirty="0"/>
              <a:t>User authentication with username/password		10 points</a:t>
            </a:r>
          </a:p>
          <a:p>
            <a:r>
              <a:rPr lang="en-US" sz="2800" dirty="0"/>
              <a:t>Device authentication						10 points</a:t>
            </a:r>
          </a:p>
          <a:p>
            <a:r>
              <a:rPr lang="en-US" sz="2800" dirty="0"/>
              <a:t>	Known device and location				10 points</a:t>
            </a:r>
          </a:p>
          <a:p>
            <a:r>
              <a:rPr lang="en-US" sz="2800" b="1" dirty="0"/>
              <a:t>Access to PCI database requires</a:t>
            </a:r>
            <a:r>
              <a:rPr lang="en-US" sz="2800" dirty="0"/>
              <a:t>			</a:t>
            </a:r>
            <a:r>
              <a:rPr lang="en-US" sz="2800" b="1" dirty="0"/>
              <a:t>40 points</a:t>
            </a:r>
          </a:p>
          <a:p>
            <a:r>
              <a:rPr lang="en-US" sz="2800" dirty="0"/>
              <a:t>Multifactor authentication with smart card		20 points</a:t>
            </a:r>
          </a:p>
          <a:p>
            <a:r>
              <a:rPr lang="en-US" sz="2800" b="1" dirty="0"/>
              <a:t>Access to PCI database	</a:t>
            </a:r>
            <a:r>
              <a:rPr lang="en-US" sz="2800" dirty="0"/>
              <a:t>				</a:t>
            </a:r>
            <a:r>
              <a:rPr lang="en-US" sz="2800" b="1" dirty="0">
                <a:solidFill>
                  <a:srgbClr val="0070C0"/>
                </a:solidFill>
              </a:rPr>
              <a:t>GRANTED</a:t>
            </a:r>
          </a:p>
        </p:txBody>
      </p:sp>
      <p:pic>
        <p:nvPicPr>
          <p:cNvPr id="1026" name="Picture 2" descr="Image result for credit score">
            <a:extLst>
              <a:ext uri="{FF2B5EF4-FFF2-40B4-BE49-F238E27FC236}">
                <a16:creationId xmlns:a16="http://schemas.microsoft.com/office/drawing/2014/main" id="{C3CB7593-7591-49B4-B7BA-7BFDE391A0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00" y="1219200"/>
            <a:ext cx="3657600" cy="1685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58873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60D6108-8BC3-424D-8721-180F97824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Agent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4AB4FDB-61E7-4574-B1F4-2C77ADB9C8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Network Agent </a:t>
            </a:r>
            <a:r>
              <a:rPr lang="en-US" dirty="0"/>
              <a:t>= User + Device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/>
              <a:t>Developer on corporate desktop has access to source code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/>
              <a:t>Developer on mobile device does not</a:t>
            </a:r>
          </a:p>
          <a:p>
            <a:r>
              <a:rPr lang="en-US" dirty="0"/>
              <a:t>Trust is calculated by user, device, and other factors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7859841-B56B-400F-94DA-BDBC851CA5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3962400"/>
            <a:ext cx="9923828" cy="22098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AC97876-22D8-42A6-904F-67E91752886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79479"/>
          <a:stretch/>
        </p:blipFill>
        <p:spPr>
          <a:xfrm>
            <a:off x="10393680" y="3962401"/>
            <a:ext cx="800052" cy="29369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810F22A-E983-4059-B8EF-FC1651272F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69880" y="5210786"/>
            <a:ext cx="1143305" cy="38524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A2B27CE-FD2D-4488-962F-50475E2EEE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88930" y="4344174"/>
            <a:ext cx="1027316" cy="385243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1D61307-B8C1-43CB-8E70-D436A6C957DF}"/>
              </a:ext>
            </a:extLst>
          </p:cNvPr>
          <p:cNvSpPr/>
          <p:nvPr/>
        </p:nvSpPr>
        <p:spPr>
          <a:xfrm>
            <a:off x="533400" y="3962400"/>
            <a:ext cx="11125200" cy="22098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9282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61B16F4-B0DE-4B7E-BC39-AF06E6BE6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Off-the-wall Zero Trust Implementation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9BECDF2-3FD0-4753-B7F0-D85FF46729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BC4625C-CB1B-4440-B1B9-161EBE054C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7860" y="1295400"/>
            <a:ext cx="8336280" cy="4861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7991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SEC530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Zero Trust Architecture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sz="2800" dirty="0"/>
              <a:t>Justin Henderson (GSE # 108)</a:t>
            </a:r>
          </a:p>
          <a:p>
            <a:r>
              <a:rPr lang="en-US" sz="2800" dirty="0"/>
              <a:t>@SecurityMapper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Defensible Security Architecture</a:t>
            </a:r>
          </a:p>
        </p:txBody>
      </p:sp>
    </p:spTree>
    <p:extLst>
      <p:ext uri="{BB962C8B-B14F-4D97-AF65-F5344CB8AC3E}">
        <p14:creationId xmlns:p14="http://schemas.microsoft.com/office/powerpoint/2010/main" val="34264892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B16EF50-15DC-4165-B378-76623DDE4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Captive Portal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01CC424-2E8E-4D94-BF5F-927CB39CA7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Often used as part of NAC/wireless solution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If device fails 802.1X fallback to </a:t>
            </a:r>
            <a:br>
              <a:rPr lang="en-US" sz="2800" dirty="0"/>
            </a:br>
            <a:r>
              <a:rPr lang="en-US" sz="2800" dirty="0"/>
              <a:t>captive portal</a:t>
            </a:r>
          </a:p>
          <a:p>
            <a:r>
              <a:rPr lang="en-US" sz="2800" dirty="0"/>
              <a:t>Design is flexible and dynamic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Terms and conditions only</a:t>
            </a:r>
          </a:p>
          <a:p>
            <a:pPr marL="925513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Gives guest VLAN access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AD authentication</a:t>
            </a:r>
          </a:p>
          <a:p>
            <a:pPr marL="925513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Provides limited production access</a:t>
            </a:r>
          </a:p>
          <a:p>
            <a:r>
              <a:rPr lang="en-US" sz="2800" dirty="0"/>
              <a:t>Captive portal could be forced even with authentication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ADF8356-A7CC-42ED-A68E-B2EB15E740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6600" y="2018288"/>
            <a:ext cx="4267200" cy="343102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824163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73850EC-E9E8-40C9-BC07-D83FA197E4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 Inspection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2064CEA-8F87-4B27-8736-B92D1F09CA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system and network access needs verified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Ad hoc reporting is inefficient and difficult to do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Central log collection and scripting is low cost</a:t>
            </a:r>
          </a:p>
          <a:p>
            <a:pPr marL="971550" lvl="1" indent="-457200">
              <a:buFont typeface="Arial" panose="020B0604020202020204" pitchFamily="34" charset="0"/>
              <a:buChar char="•"/>
            </a:pPr>
            <a:r>
              <a:rPr lang="en-US" dirty="0"/>
              <a:t>But also suffers from major deficiencies</a:t>
            </a:r>
          </a:p>
          <a:p>
            <a:r>
              <a:rPr lang="en-US" dirty="0"/>
              <a:t>SIEM log collection and analysis is recommended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100" dirty="0"/>
              <a:t>Focus should be on key log sources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100" dirty="0"/>
              <a:t>And inspecting them for expected network and system use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100" dirty="0"/>
              <a:t>Use log enrichment to enhance analysis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26639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55320" y="475840"/>
            <a:ext cx="10881360" cy="685799"/>
          </a:xfrm>
        </p:spPr>
        <p:txBody>
          <a:bodyPr/>
          <a:lstStyle/>
          <a:p>
            <a:r>
              <a:rPr lang="en-US" dirty="0"/>
              <a:t>Security Information and Event Management (SIEM)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a SIEM used for?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Centralized log collection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Advanced alerting</a:t>
            </a:r>
          </a:p>
          <a:p>
            <a:pPr marL="860425" lvl="1" indent="-457200">
              <a:buFont typeface="Arial" panose="020B0604020202020204" pitchFamily="34" charset="0"/>
              <a:buChar char="•"/>
            </a:pPr>
            <a:r>
              <a:rPr lang="en-US" sz="3200" dirty="0"/>
              <a:t>Systems automation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Analysis system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Compliance repository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Big data analytics platform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Threat intelligence</a:t>
            </a:r>
          </a:p>
        </p:txBody>
      </p:sp>
      <p:sp>
        <p:nvSpPr>
          <p:cNvPr id="9" name="AutoShape 8" descr="Image result for beats elastic"/>
          <p:cNvSpPr>
            <a:spLocks noChangeAspect="1" noChangeArrowheads="1"/>
          </p:cNvSpPr>
          <p:nvPr/>
        </p:nvSpPr>
        <p:spPr bwMode="auto">
          <a:xfrm>
            <a:off x="6019800" y="3250202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6" name="Picture 12" descr="Image result for mcafee siem">
            <a:extLst>
              <a:ext uri="{FF2B5EF4-FFF2-40B4-BE49-F238E27FC236}">
                <a16:creationId xmlns:a16="http://schemas.microsoft.com/office/drawing/2014/main" id="{90E8B8B4-6081-416D-AFD7-3D2341DCAF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1201" y="2792486"/>
            <a:ext cx="1536879" cy="865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B21E874-9901-497F-9A69-329B414AD5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8052" y="2396157"/>
            <a:ext cx="1676400" cy="5716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2D15763-9C97-4DD0-BA87-C60E888648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05625" y="1553232"/>
            <a:ext cx="1704763" cy="585715"/>
          </a:xfrm>
          <a:prstGeom prst="rect">
            <a:avLst/>
          </a:prstGeom>
        </p:spPr>
      </p:pic>
      <p:pic>
        <p:nvPicPr>
          <p:cNvPr id="1030" name="Picture 6" descr="Image result for logrhythm">
            <a:extLst>
              <a:ext uri="{FF2B5EF4-FFF2-40B4-BE49-F238E27FC236}">
                <a16:creationId xmlns:a16="http://schemas.microsoft.com/office/drawing/2014/main" id="{8EDDCFE7-6641-4DFA-BDD8-1BB7C6DB79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2594" y="1436720"/>
            <a:ext cx="1752600" cy="175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Image result for ibm qradar">
            <a:extLst>
              <a:ext uri="{FF2B5EF4-FFF2-40B4-BE49-F238E27FC236}">
                <a16:creationId xmlns:a16="http://schemas.microsoft.com/office/drawing/2014/main" id="{884349D2-DD14-43F5-8132-9510A7C8C8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8200" y="1440661"/>
            <a:ext cx="977813" cy="738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2" descr="Image result for checkmark">
            <a:extLst>
              <a:ext uri="{FF2B5EF4-FFF2-40B4-BE49-F238E27FC236}">
                <a16:creationId xmlns:a16="http://schemas.microsoft.com/office/drawing/2014/main" id="{AD418D3B-ED65-4BDC-A402-2A8579A483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3299" y="1905000"/>
            <a:ext cx="503739" cy="494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2" descr="Image result for checkmark">
            <a:extLst>
              <a:ext uri="{FF2B5EF4-FFF2-40B4-BE49-F238E27FC236}">
                <a16:creationId xmlns:a16="http://schemas.microsoft.com/office/drawing/2014/main" id="{A22E92A9-8078-4F62-BC46-F103EC2ED6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2730" y="2577601"/>
            <a:ext cx="503739" cy="494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2" descr="Image result for checkmark">
            <a:extLst>
              <a:ext uri="{FF2B5EF4-FFF2-40B4-BE49-F238E27FC236}">
                <a16:creationId xmlns:a16="http://schemas.microsoft.com/office/drawing/2014/main" id="{325398FE-D348-460F-A40C-C1BC3D6EC0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3299" y="3184812"/>
            <a:ext cx="503739" cy="494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2" descr="Image result for checkmark">
            <a:extLst>
              <a:ext uri="{FF2B5EF4-FFF2-40B4-BE49-F238E27FC236}">
                <a16:creationId xmlns:a16="http://schemas.microsoft.com/office/drawing/2014/main" id="{7FE363E6-7137-4EBD-85BF-A60F6534FA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3299" y="3792023"/>
            <a:ext cx="503739" cy="494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2" descr="Image result for checkmark">
            <a:extLst>
              <a:ext uri="{FF2B5EF4-FFF2-40B4-BE49-F238E27FC236}">
                <a16:creationId xmlns:a16="http://schemas.microsoft.com/office/drawing/2014/main" id="{909A9919-F71B-4F31-993B-42100A6785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4446987"/>
            <a:ext cx="503739" cy="494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2" descr="Image result for checkmark">
            <a:extLst>
              <a:ext uri="{FF2B5EF4-FFF2-40B4-BE49-F238E27FC236}">
                <a16:creationId xmlns:a16="http://schemas.microsoft.com/office/drawing/2014/main" id="{4AD34689-17C7-4B42-AE87-EF795E6C8D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5020710"/>
            <a:ext cx="503739" cy="494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2" descr="Image result for checkmark">
            <a:extLst>
              <a:ext uri="{FF2B5EF4-FFF2-40B4-BE49-F238E27FC236}">
                <a16:creationId xmlns:a16="http://schemas.microsoft.com/office/drawing/2014/main" id="{5BCDDA77-C48F-4461-96F7-D5BE5CEC0F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5669408"/>
            <a:ext cx="503739" cy="494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E62B1DB-9998-4BA6-9381-4107A3A84657}"/>
              </a:ext>
            </a:extLst>
          </p:cNvPr>
          <p:cNvSpPr txBox="1"/>
          <p:nvPr/>
        </p:nvSpPr>
        <p:spPr>
          <a:xfrm>
            <a:off x="7010400" y="4483282"/>
            <a:ext cx="4526280" cy="1015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>
                <a:latin typeface="+mn-lt"/>
              </a:rPr>
              <a:t>SIEM != log collection</a:t>
            </a:r>
          </a:p>
          <a:p>
            <a:pPr algn="ctr"/>
            <a:r>
              <a:rPr lang="en-US" sz="3000" dirty="0">
                <a:latin typeface="+mn-lt"/>
              </a:rPr>
              <a:t>It can do so much more</a:t>
            </a:r>
          </a:p>
        </p:txBody>
      </p:sp>
    </p:spTree>
    <p:extLst>
      <p:ext uri="{BB962C8B-B14F-4D97-AF65-F5344CB8AC3E}">
        <p14:creationId xmlns:p14="http://schemas.microsoft.com/office/powerpoint/2010/main" val="25890826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 Enrichment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b="1" dirty="0"/>
              <a:t>query</a:t>
            </a:r>
            <a:r>
              <a:rPr lang="en-US" dirty="0"/>
              <a:t>: www.google.com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5562600" y="1295400"/>
            <a:ext cx="5974080" cy="4807823"/>
          </a:xfrm>
        </p:spPr>
        <p:txBody>
          <a:bodyPr/>
          <a:lstStyle/>
          <a:p>
            <a:r>
              <a:rPr lang="en-US" sz="2800" b="1" dirty="0"/>
              <a:t>query</a:t>
            </a:r>
            <a:r>
              <a:rPr lang="en-US" sz="2800" dirty="0"/>
              <a:t>: </a:t>
            </a:r>
            <a:r>
              <a:rPr lang="en-US" sz="2800" dirty="0">
                <a:hlinkClick r:id="rId3"/>
              </a:rPr>
              <a:t>www.google.com</a:t>
            </a:r>
            <a:endParaRPr lang="en-US" sz="2800" dirty="0"/>
          </a:p>
          <a:p>
            <a:r>
              <a:rPr lang="en-US" sz="2800" b="1" dirty="0"/>
              <a:t>subdomain</a:t>
            </a:r>
            <a:r>
              <a:rPr lang="en-US" sz="2800" dirty="0"/>
              <a:t>: www</a:t>
            </a:r>
          </a:p>
          <a:p>
            <a:r>
              <a:rPr lang="en-US" sz="2800" b="1" dirty="0" err="1"/>
              <a:t>parent_domain</a:t>
            </a:r>
            <a:r>
              <a:rPr lang="en-US" sz="2800" dirty="0"/>
              <a:t>: google</a:t>
            </a:r>
          </a:p>
          <a:p>
            <a:r>
              <a:rPr lang="en-US" sz="2800" b="1" dirty="0" err="1"/>
              <a:t>registered_domain</a:t>
            </a:r>
            <a:r>
              <a:rPr lang="en-US" sz="2800" dirty="0"/>
              <a:t>: google.com</a:t>
            </a:r>
          </a:p>
          <a:p>
            <a:r>
              <a:rPr lang="en-US" sz="2800" b="1" dirty="0" err="1"/>
              <a:t>creation_date</a:t>
            </a:r>
            <a:r>
              <a:rPr lang="en-US" sz="2800" dirty="0"/>
              <a:t>: 1997-09-15</a:t>
            </a:r>
          </a:p>
          <a:p>
            <a:r>
              <a:rPr lang="en-US" sz="2800" b="1" dirty="0"/>
              <a:t>tags</a:t>
            </a:r>
            <a:r>
              <a:rPr lang="en-US" sz="2800" dirty="0"/>
              <a:t>: top-1m</a:t>
            </a:r>
          </a:p>
          <a:p>
            <a:r>
              <a:rPr lang="en-US" sz="2800" b="1" dirty="0" err="1"/>
              <a:t>geo.asn</a:t>
            </a:r>
            <a:r>
              <a:rPr lang="en-US" sz="2800" dirty="0"/>
              <a:t>: Google Inc.</a:t>
            </a:r>
          </a:p>
          <a:p>
            <a:r>
              <a:rPr lang="en-US" sz="2800" b="1" dirty="0" err="1"/>
              <a:t>frequency_score</a:t>
            </a:r>
            <a:r>
              <a:rPr lang="en-US" sz="2800" dirty="0"/>
              <a:t>: 18.2778256342</a:t>
            </a:r>
          </a:p>
          <a:p>
            <a:r>
              <a:rPr lang="en-US" sz="2800" b="1" dirty="0" err="1"/>
              <a:t>parent_domain_length</a:t>
            </a:r>
            <a:r>
              <a:rPr lang="en-US" sz="2800" dirty="0"/>
              <a:t>: 6</a:t>
            </a:r>
          </a:p>
        </p:txBody>
      </p:sp>
      <p:sp>
        <p:nvSpPr>
          <p:cNvPr id="10" name="Arrow: Right 9"/>
          <p:cNvSpPr/>
          <p:nvPr/>
        </p:nvSpPr>
        <p:spPr>
          <a:xfrm rot="1249752">
            <a:off x="1062336" y="2279377"/>
            <a:ext cx="4550446" cy="1641911"/>
          </a:xfrm>
          <a:prstGeom prst="rightArrow">
            <a:avLst>
              <a:gd name="adj1" fmla="val 50000"/>
              <a:gd name="adj2" fmla="val 62376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</a:rPr>
              <a:t>Enriches to this</a:t>
            </a:r>
          </a:p>
        </p:txBody>
      </p:sp>
    </p:spTree>
    <p:extLst>
      <p:ext uri="{BB962C8B-B14F-4D97-AF65-F5344CB8AC3E}">
        <p14:creationId xmlns:p14="http://schemas.microsoft.com/office/powerpoint/2010/main" val="8918062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251F07D-B469-477C-8306-FA3DD5FB7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 Banners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8EFC67C-EC3B-4895-BB64-BD92E0C20B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Many applications identify their software and version number upon connection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Attackers and malware use information for exploitation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Possible to change version, application, or OS identification</a:t>
            </a:r>
          </a:p>
          <a:p>
            <a:pPr marL="936625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May be sufficient to break automated attack tools and scans</a:t>
            </a:r>
          </a:p>
          <a:p>
            <a:pPr marL="936625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Implemented at the local server or with a reverse proxy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Alternative is to hide or limit information</a:t>
            </a:r>
          </a:p>
          <a:p>
            <a:pPr marL="936625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May break automated attacks</a:t>
            </a:r>
          </a:p>
          <a:p>
            <a:pPr marL="936625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But less effective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62B4876-7BAA-4681-8D32-CFAEF94856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2730" y="4572000"/>
            <a:ext cx="3782070" cy="163375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956923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E89F757-5619-4FFA-98EE-9A4C25644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Minimizing Service Banners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CEB65F2-E44D-4155-A16D-C11E7F798D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320" y="1249680"/>
            <a:ext cx="10881360" cy="4876800"/>
          </a:xfrm>
        </p:spPr>
        <p:txBody>
          <a:bodyPr/>
          <a:lstStyle/>
          <a:p>
            <a:r>
              <a:rPr lang="en-US" dirty="0"/>
              <a:t>Services may natively support hiding or limiting service information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Apache</a:t>
            </a:r>
            <a:r>
              <a:rPr lang="en-US" sz="2800" dirty="0"/>
              <a:t> uses </a:t>
            </a:r>
            <a:r>
              <a:rPr 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ServerTokens</a:t>
            </a:r>
            <a:r>
              <a:rPr lang="en-US" sz="2800" dirty="0"/>
              <a:t> directive</a:t>
            </a:r>
          </a:p>
          <a:p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ServerTokens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Full</a:t>
            </a:r>
            <a:r>
              <a:rPr lang="en-US" sz="2800" dirty="0">
                <a:cs typeface="Courier New" panose="02070309020205020404" pitchFamily="49" charset="0"/>
              </a:rPr>
              <a:t> (Full or OS default for Apache)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Apache 2.4.18 (Ubuntu) PHP/7.2.2</a:t>
            </a:r>
          </a:p>
          <a:p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ServerTokens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OS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Apache/2.4.18 (Ubuntu)</a:t>
            </a:r>
          </a:p>
          <a:p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ServerTokens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ProductOnly</a:t>
            </a:r>
            <a:r>
              <a:rPr lang="en-US" sz="2800" dirty="0">
                <a:cs typeface="Courier New" panose="02070309020205020404" pitchFamily="49" charset="0"/>
              </a:rPr>
              <a:t> (banner with least info shown)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Apache</a:t>
            </a:r>
          </a:p>
        </p:txBody>
      </p:sp>
    </p:spTree>
    <p:extLst>
      <p:ext uri="{BB962C8B-B14F-4D97-AF65-F5344CB8AC3E}">
        <p14:creationId xmlns:p14="http://schemas.microsoft.com/office/powerpoint/2010/main" val="28217695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4BA1375-3848-49A7-BA2D-4B7BB5750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Detection Capabilities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7296E9C-F406-4857-B826-A3DCE5231C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320" y="1283970"/>
            <a:ext cx="10881360" cy="4876800"/>
          </a:xfrm>
        </p:spPr>
        <p:txBody>
          <a:bodyPr/>
          <a:lstStyle/>
          <a:p>
            <a:r>
              <a:rPr lang="en-US" sz="3100" dirty="0"/>
              <a:t>Meaning of detection based on attack source and destination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100" b="1" dirty="0"/>
              <a:t>External</a:t>
            </a:r>
            <a:r>
              <a:rPr lang="en-US" sz="3100" dirty="0"/>
              <a:t> - Early detection of external threat</a:t>
            </a:r>
          </a:p>
          <a:p>
            <a:pPr marL="925513" lvl="1" indent="-457200">
              <a:buFont typeface="Arial" panose="020B0604020202020204" pitchFamily="34" charset="0"/>
              <a:buChar char="•"/>
            </a:pPr>
            <a:r>
              <a:rPr lang="en-US" dirty="0"/>
              <a:t>Expected true positives (may occur so much as to be noise)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100" b="1" dirty="0"/>
              <a:t>Internal</a:t>
            </a:r>
            <a:r>
              <a:rPr lang="en-US" sz="3100" dirty="0"/>
              <a:t> - Early detection of insider threat</a:t>
            </a:r>
          </a:p>
          <a:p>
            <a:pPr marL="925513" lvl="1" indent="-457200">
              <a:buFont typeface="Arial" panose="020B0604020202020204" pitchFamily="34" charset="0"/>
              <a:buChar char="•"/>
            </a:pPr>
            <a:r>
              <a:rPr lang="en-US" dirty="0"/>
              <a:t>Low false positives and true positives (high fidelity alert)</a:t>
            </a:r>
          </a:p>
        </p:txBody>
      </p:sp>
      <p:pic>
        <p:nvPicPr>
          <p:cNvPr id="10" name="Picture 9" descr="Hard Drives - good.jpg">
            <a:extLst>
              <a:ext uri="{FF2B5EF4-FFF2-40B4-BE49-F238E27FC236}">
                <a16:creationId xmlns:a16="http://schemas.microsoft.com/office/drawing/2014/main" id="{C32C4413-CC7C-48D5-9A7E-E6D584352D3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5001" y="4038600"/>
            <a:ext cx="800100" cy="1600200"/>
          </a:xfrm>
          <a:prstGeom prst="rect">
            <a:avLst/>
          </a:prstGeom>
        </p:spPr>
      </p:pic>
      <p:pic>
        <p:nvPicPr>
          <p:cNvPr id="11" name="Picture 10" descr="Desktop - evil.jpg">
            <a:extLst>
              <a:ext uri="{FF2B5EF4-FFF2-40B4-BE49-F238E27FC236}">
                <a16:creationId xmlns:a16="http://schemas.microsoft.com/office/drawing/2014/main" id="{D312DACA-AFBE-4411-8772-A5AEB876310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755" y="4305300"/>
            <a:ext cx="1066800" cy="1066800"/>
          </a:xfrm>
          <a:prstGeom prst="rect">
            <a:avLst/>
          </a:prstGeom>
        </p:spPr>
      </p:pic>
      <p:pic>
        <p:nvPicPr>
          <p:cNvPr id="12" name="Picture 11" descr="Categories-applications-internet-icon.png">
            <a:extLst>
              <a:ext uri="{FF2B5EF4-FFF2-40B4-BE49-F238E27FC236}">
                <a16:creationId xmlns:a16="http://schemas.microsoft.com/office/drawing/2014/main" id="{5760CAA2-DFB1-4299-A990-9031E3696C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4290" y="4400289"/>
            <a:ext cx="990600" cy="990600"/>
          </a:xfrm>
          <a:prstGeom prst="rect">
            <a:avLst/>
          </a:prstGeom>
        </p:spPr>
      </p:pic>
      <p:pic>
        <p:nvPicPr>
          <p:cNvPr id="13" name="Picture 2" descr="Image result for server appliance">
            <a:extLst>
              <a:ext uri="{FF2B5EF4-FFF2-40B4-BE49-F238E27FC236}">
                <a16:creationId xmlns:a16="http://schemas.microsoft.com/office/drawing/2014/main" id="{9E0E56CC-9B09-4F0E-8ABC-B3A7752439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4481082"/>
            <a:ext cx="1676400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497F667-7BFE-4C1F-A5BE-1993219A2B88}"/>
              </a:ext>
            </a:extLst>
          </p:cNvPr>
          <p:cNvSpPr txBox="1"/>
          <p:nvPr/>
        </p:nvSpPr>
        <p:spPr>
          <a:xfrm>
            <a:off x="5234509" y="5486400"/>
            <a:ext cx="33993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n-lt"/>
              </a:rPr>
              <a:t>Rewrites banner as:</a:t>
            </a:r>
            <a:br>
              <a:rPr lang="en-US" sz="2400" dirty="0">
                <a:latin typeface="+mn-lt"/>
              </a:rPr>
            </a:b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Microsoft/IIS 8.5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C968025-061A-4710-B1B6-E8D8CB743D9C}"/>
              </a:ext>
            </a:extLst>
          </p:cNvPr>
          <p:cNvSpPr txBox="1"/>
          <p:nvPr/>
        </p:nvSpPr>
        <p:spPr>
          <a:xfrm>
            <a:off x="8792618" y="5486400"/>
            <a:ext cx="33993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n-lt"/>
              </a:rPr>
              <a:t>Web Server Running:</a:t>
            </a:r>
            <a:br>
              <a:rPr lang="en-US" sz="2400" dirty="0">
                <a:latin typeface="+mn-lt"/>
              </a:rPr>
            </a:b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Apache 2.4.18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4DED8CA-FD96-4832-A2A1-7E08333EEDD4}"/>
              </a:ext>
            </a:extLst>
          </p:cNvPr>
          <p:cNvCxnSpPr>
            <a:stCxn id="11" idx="3"/>
          </p:cNvCxnSpPr>
          <p:nvPr/>
        </p:nvCxnSpPr>
        <p:spPr>
          <a:xfrm>
            <a:off x="2154555" y="4838700"/>
            <a:ext cx="1503045" cy="0"/>
          </a:xfrm>
          <a:prstGeom prst="straightConnector1">
            <a:avLst/>
          </a:prstGeom>
          <a:ln w="571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A80A45C-89FF-48F2-9E28-FC8177CC2E58}"/>
              </a:ext>
            </a:extLst>
          </p:cNvPr>
          <p:cNvCxnSpPr>
            <a:cxnSpLocks/>
          </p:cNvCxnSpPr>
          <p:nvPr/>
        </p:nvCxnSpPr>
        <p:spPr>
          <a:xfrm>
            <a:off x="4953000" y="4856967"/>
            <a:ext cx="914400" cy="0"/>
          </a:xfrm>
          <a:prstGeom prst="straightConnector1">
            <a:avLst/>
          </a:prstGeom>
          <a:ln w="571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8B44DC4-70D4-4CC7-9085-60279ADE985A}"/>
              </a:ext>
            </a:extLst>
          </p:cNvPr>
          <p:cNvCxnSpPr/>
          <p:nvPr/>
        </p:nvCxnSpPr>
        <p:spPr>
          <a:xfrm>
            <a:off x="8153400" y="4863752"/>
            <a:ext cx="1503045" cy="0"/>
          </a:xfrm>
          <a:prstGeom prst="straightConnector1">
            <a:avLst/>
          </a:prstGeom>
          <a:ln w="571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47234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" y="446"/>
            <a:ext cx="12190413" cy="692647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098797" y="486122"/>
            <a:ext cx="9994996" cy="15694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799" b="1" spc="25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Arial" charset="0"/>
                <a:ea typeface="Arial" charset="0"/>
                <a:cs typeface="Arial" charset="0"/>
              </a:rPr>
              <a:t>Tactical Detection &amp; Data Analytics Summit </a:t>
            </a:r>
          </a:p>
        </p:txBody>
      </p:sp>
      <p:cxnSp>
        <p:nvCxnSpPr>
          <p:cNvPr id="4" name="Straight Connector 3"/>
          <p:cNvCxnSpPr>
            <a:cxnSpLocks/>
          </p:cNvCxnSpPr>
          <p:nvPr/>
        </p:nvCxnSpPr>
        <p:spPr>
          <a:xfrm>
            <a:off x="1060566" y="2162191"/>
            <a:ext cx="7561316" cy="0"/>
          </a:xfrm>
          <a:prstGeom prst="line">
            <a:avLst/>
          </a:prstGeom>
          <a:ln w="6985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060566" y="2308051"/>
            <a:ext cx="597025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2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Save the Date: </a:t>
            </a:r>
            <a:r>
              <a:rPr lang="fr-FR" sz="2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December 4-11</a:t>
            </a:r>
            <a:br>
              <a:rPr lang="fr-FR" sz="22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</a:br>
            <a:r>
              <a:rPr lang="fr-FR" sz="22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Scottsdale, Arizona</a:t>
            </a:r>
          </a:p>
          <a:p>
            <a:r>
              <a:rPr lang="fr-FR" sz="22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sans.org/</a:t>
            </a:r>
            <a:r>
              <a:rPr lang="fr-FR" sz="2200" dirty="0" err="1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summit</a:t>
            </a:r>
            <a:endParaRPr lang="fr-FR" sz="22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  <a:p>
            <a:endParaRPr lang="en-US" sz="22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70" y="446"/>
            <a:ext cx="801562" cy="914281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C7D26640-5AF3-4242-8107-9397DAF86B3B}"/>
              </a:ext>
            </a:extLst>
          </p:cNvPr>
          <p:cNvGrpSpPr/>
          <p:nvPr/>
        </p:nvGrpSpPr>
        <p:grpSpPr>
          <a:xfrm>
            <a:off x="1060566" y="3420594"/>
            <a:ext cx="11015736" cy="3462423"/>
            <a:chOff x="2090380" y="7013137"/>
            <a:chExt cx="22034341" cy="6925748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256E3FFE-600A-4E0D-B916-8603AC90E52B}"/>
                </a:ext>
              </a:extLst>
            </p:cNvPr>
            <p:cNvGrpSpPr/>
            <p:nvPr/>
          </p:nvGrpSpPr>
          <p:grpSpPr>
            <a:xfrm>
              <a:off x="2090380" y="7013137"/>
              <a:ext cx="20535301" cy="6925748"/>
              <a:chOff x="2728738" y="7375450"/>
              <a:chExt cx="20535301" cy="6925748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BCB1097-8997-4EF1-AD43-560D0F1CED89}"/>
                  </a:ext>
                </a:extLst>
              </p:cNvPr>
              <p:cNvSpPr txBox="1"/>
              <p:nvPr/>
            </p:nvSpPr>
            <p:spPr>
              <a:xfrm>
                <a:off x="7060022" y="7375450"/>
                <a:ext cx="16204017" cy="69257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914217" lvl="1" indent="-342831">
                  <a:lnSpc>
                    <a:spcPct val="150000"/>
                  </a:lnSpc>
                  <a:spcBef>
                    <a:spcPts val="300"/>
                  </a:spcBef>
                  <a:spcAft>
                    <a:spcPts val="300"/>
                  </a:spcAft>
                  <a:buFont typeface="Arial" panose="020B0604020202020204" pitchFamily="34" charset="0"/>
                  <a:buChar char="•"/>
                </a:pPr>
                <a:r>
                  <a:rPr lang="en-US" sz="2200" dirty="0">
                    <a:solidFill>
                      <a:schemeClr val="bg1"/>
                    </a:solidFill>
                  </a:rPr>
                  <a:t>SEC455 - SIEM Design &amp; Implementation</a:t>
                </a:r>
              </a:p>
              <a:p>
                <a:pPr marL="914217" lvl="1" indent="-342831">
                  <a:lnSpc>
                    <a:spcPct val="150000"/>
                  </a:lnSpc>
                  <a:spcBef>
                    <a:spcPts val="300"/>
                  </a:spcBef>
                  <a:spcAft>
                    <a:spcPts val="300"/>
                  </a:spcAft>
                  <a:buFont typeface="Arial" panose="020B0604020202020204" pitchFamily="34" charset="0"/>
                  <a:buChar char="•"/>
                </a:pPr>
                <a:r>
                  <a:rPr lang="en-US" sz="2200" dirty="0">
                    <a:solidFill>
                      <a:schemeClr val="bg1"/>
                    </a:solidFill>
                  </a:rPr>
                  <a:t>SEC599 – Defeating Advanced Adversaries </a:t>
                </a:r>
              </a:p>
              <a:p>
                <a:pPr marL="914217" lvl="1" indent="-342831">
                  <a:lnSpc>
                    <a:spcPct val="150000"/>
                  </a:lnSpc>
                  <a:spcBef>
                    <a:spcPts val="300"/>
                  </a:spcBef>
                  <a:spcAft>
                    <a:spcPts val="300"/>
                  </a:spcAft>
                  <a:buFont typeface="Arial" panose="020B0604020202020204" pitchFamily="34" charset="0"/>
                  <a:buChar char="•"/>
                </a:pPr>
                <a:r>
                  <a:rPr lang="en-US" sz="2200" dirty="0">
                    <a:solidFill>
                      <a:schemeClr val="bg1"/>
                    </a:solidFill>
                  </a:rPr>
                  <a:t>SEC</a:t>
                </a:r>
                <a:r>
                  <a:rPr lang="en-US" sz="2200" b="1" dirty="0">
                    <a:solidFill>
                      <a:schemeClr val="bg1"/>
                    </a:solidFill>
                  </a:rPr>
                  <a:t>530 </a:t>
                </a:r>
                <a:r>
                  <a:rPr lang="en-US" sz="2200" dirty="0">
                    <a:solidFill>
                      <a:schemeClr val="bg1"/>
                    </a:solidFill>
                  </a:rPr>
                  <a:t>– Defensible Security Architecture</a:t>
                </a:r>
              </a:p>
              <a:p>
                <a:pPr marL="914217" lvl="1" indent="-342831">
                  <a:lnSpc>
                    <a:spcPct val="150000"/>
                  </a:lnSpc>
                  <a:spcBef>
                    <a:spcPts val="300"/>
                  </a:spcBef>
                  <a:spcAft>
                    <a:spcPts val="300"/>
                  </a:spcAft>
                  <a:buFont typeface="Arial" panose="020B0604020202020204" pitchFamily="34" charset="0"/>
                  <a:buChar char="•"/>
                </a:pPr>
                <a:r>
                  <a:rPr lang="en-US" sz="2200" dirty="0">
                    <a:solidFill>
                      <a:schemeClr val="bg1"/>
                    </a:solidFill>
                  </a:rPr>
                  <a:t>SEC</a:t>
                </a:r>
                <a:r>
                  <a:rPr lang="en-US" sz="2200" b="1" dirty="0">
                    <a:solidFill>
                      <a:schemeClr val="bg1"/>
                    </a:solidFill>
                  </a:rPr>
                  <a:t>555</a:t>
                </a:r>
                <a:r>
                  <a:rPr lang="en-US" sz="2200" dirty="0">
                    <a:solidFill>
                      <a:schemeClr val="bg1"/>
                    </a:solidFill>
                  </a:rPr>
                  <a:t> – SIEM with Tactical Analytics</a:t>
                </a:r>
              </a:p>
              <a:p>
                <a:pPr marL="914217" lvl="1" indent="-342831">
                  <a:lnSpc>
                    <a:spcPct val="150000"/>
                  </a:lnSpc>
                  <a:spcBef>
                    <a:spcPts val="300"/>
                  </a:spcBef>
                  <a:spcAft>
                    <a:spcPts val="300"/>
                  </a:spcAft>
                  <a:buFont typeface="Arial" panose="020B0604020202020204" pitchFamily="34" charset="0"/>
                  <a:buChar char="•"/>
                </a:pPr>
                <a:r>
                  <a:rPr lang="en-US" sz="2200" dirty="0">
                    <a:solidFill>
                      <a:schemeClr val="bg1"/>
                    </a:solidFill>
                  </a:rPr>
                  <a:t>SEC</a:t>
                </a:r>
                <a:r>
                  <a:rPr lang="en-US" sz="2200" b="1" dirty="0">
                    <a:solidFill>
                      <a:schemeClr val="bg1"/>
                    </a:solidFill>
                  </a:rPr>
                  <a:t>511</a:t>
                </a:r>
                <a:r>
                  <a:rPr lang="en-US" sz="2200" dirty="0">
                    <a:solidFill>
                      <a:schemeClr val="bg1"/>
                    </a:solidFill>
                  </a:rPr>
                  <a:t> – Continuous Monitoring &amp; Security Operations</a:t>
                </a:r>
              </a:p>
              <a:p>
                <a:pPr marL="914217" lvl="1" indent="-342831">
                  <a:lnSpc>
                    <a:spcPct val="150000"/>
                  </a:lnSpc>
                  <a:spcBef>
                    <a:spcPts val="300"/>
                  </a:spcBef>
                  <a:spcAft>
                    <a:spcPts val="300"/>
                  </a:spcAft>
                  <a:buFont typeface="Arial" panose="020B0604020202020204" pitchFamily="34" charset="0"/>
                  <a:buChar char="•"/>
                </a:pPr>
                <a:r>
                  <a:rPr lang="en-US" sz="2200" b="1" dirty="0">
                    <a:solidFill>
                      <a:schemeClr val="bg1"/>
                    </a:solidFill>
                  </a:rPr>
                  <a:t>SIEM NetWars</a:t>
                </a: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FC6F1541-6883-4168-8919-8335B59521B1}"/>
                  </a:ext>
                </a:extLst>
              </p:cNvPr>
              <p:cNvSpPr/>
              <p:nvPr/>
            </p:nvSpPr>
            <p:spPr>
              <a:xfrm>
                <a:off x="2728738" y="8470267"/>
                <a:ext cx="5783973" cy="338598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fr-FR" sz="2200" b="1" dirty="0">
                    <a:solidFill>
                      <a:schemeClr val="accent4">
                        <a:lumMod val="20000"/>
                        <a:lumOff val="8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rial" charset="0"/>
                    <a:ea typeface="Arial" charset="0"/>
                    <a:cs typeface="Arial" charset="0"/>
                  </a:rPr>
                  <a:t>SUMMIT</a:t>
                </a:r>
              </a:p>
              <a:p>
                <a:pPr algn="ctr"/>
                <a:r>
                  <a:rPr lang="fr-FR" sz="2000" dirty="0" err="1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rial" charset="0"/>
                    <a:ea typeface="Arial" charset="0"/>
                    <a:cs typeface="Arial" charset="0"/>
                  </a:rPr>
                  <a:t>Dec</a:t>
                </a:r>
                <a:r>
                  <a:rPr lang="fr-FR" sz="20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rial" charset="0"/>
                    <a:ea typeface="Arial" charset="0"/>
                    <a:cs typeface="Arial" charset="0"/>
                  </a:rPr>
                  <a:t>. 4-5</a:t>
                </a:r>
              </a:p>
              <a:p>
                <a:pPr algn="ctr"/>
                <a:endParaRPr lang="fr-FR" sz="2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charset="0"/>
                  <a:ea typeface="Arial" charset="0"/>
                  <a:cs typeface="Arial" charset="0"/>
                </a:endParaRPr>
              </a:p>
              <a:p>
                <a:pPr algn="ctr"/>
                <a:r>
                  <a:rPr lang="fr-FR" sz="2200" b="1" dirty="0">
                    <a:solidFill>
                      <a:schemeClr val="accent4">
                        <a:lumMod val="20000"/>
                        <a:lumOff val="8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rial" charset="0"/>
                    <a:ea typeface="Arial" charset="0"/>
                    <a:cs typeface="Arial" charset="0"/>
                  </a:rPr>
                  <a:t>TRAINING</a:t>
                </a:r>
              </a:p>
              <a:p>
                <a:pPr algn="ctr"/>
                <a:r>
                  <a:rPr lang="fr-FR" sz="2000" dirty="0" err="1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rial" charset="0"/>
                    <a:ea typeface="Arial" charset="0"/>
                    <a:cs typeface="Arial" charset="0"/>
                  </a:rPr>
                  <a:t>Dec</a:t>
                </a:r>
                <a:r>
                  <a:rPr lang="fr-FR" sz="20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rial" charset="0"/>
                    <a:ea typeface="Arial" charset="0"/>
                    <a:cs typeface="Arial" charset="0"/>
                  </a:rPr>
                  <a:t>. 6-11</a:t>
                </a:r>
                <a:endParaRPr lang="en-US" sz="2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charset="0"/>
                  <a:ea typeface="Arial" charset="0"/>
                  <a:cs typeface="Arial" charset="0"/>
                </a:endParaRPr>
              </a:p>
            </p:txBody>
          </p: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F6B5E2E3-FD21-4865-83EC-3F665C94E2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55444" y="7979366"/>
                <a:ext cx="0" cy="4521232"/>
              </a:xfrm>
              <a:prstGeom prst="line">
                <a:avLst/>
              </a:prstGeom>
              <a:ln w="38100">
                <a:solidFill>
                  <a:schemeClr val="bg2">
                    <a:lumMod val="8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7BBD8ABD-91CF-4712-9843-13D10B81DF1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8566541" y="10438029"/>
              <a:ext cx="1371601" cy="1371601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F9FC8C38-C6A1-4B2B-838B-EF36062663D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2753120" y="11452485"/>
              <a:ext cx="1371601" cy="1371601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C49DF7B7-9C79-497D-B9D7-76C56D46EDBA}"/>
              </a:ext>
            </a:extLst>
          </p:cNvPr>
          <p:cNvSpPr txBox="1"/>
          <p:nvPr/>
        </p:nvSpPr>
        <p:spPr>
          <a:xfrm>
            <a:off x="9138751" y="6329590"/>
            <a:ext cx="2444900" cy="43088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fr-FR" sz="2200" b="1" dirty="0"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ea typeface="Arial" charset="0"/>
                <a:cs typeface="Arial" charset="0"/>
              </a:rPr>
              <a:t>sans.org/</a:t>
            </a:r>
            <a:r>
              <a:rPr lang="fr-FR" sz="2200" b="1" dirty="0" err="1"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ea typeface="Arial" charset="0"/>
                <a:cs typeface="Arial" charset="0"/>
              </a:rPr>
              <a:t>summit</a:t>
            </a:r>
            <a:endParaRPr lang="en-US" sz="2200" b="1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</a:endParaRPr>
          </a:p>
        </p:txBody>
      </p:sp>
    </p:spTree>
    <p:extLst>
      <p:ext uri="{BB962C8B-B14F-4D97-AF65-F5344CB8AC3E}">
        <p14:creationId xmlns:p14="http://schemas.microsoft.com/office/powerpoint/2010/main" val="3975549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1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/>
              <a:t>Justin Henderson | @SecurityMapper</a:t>
            </a:r>
          </a:p>
          <a:p>
            <a:pPr marL="457200" lvl="1" indent="-457200">
              <a:spcBef>
                <a:spcPts val="0"/>
              </a:spcBef>
              <a:buSzTx/>
            </a:pPr>
            <a:r>
              <a:rPr lang="en-US" sz="3200" dirty="0"/>
              <a:t>SEC555/SEC530/SEC455 Author &amp; Instructor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GIAC GSE # 108, Cyber Guardian Blue and Red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60 industry certifications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And security hobbyist and community supporter</a:t>
            </a:r>
          </a:p>
          <a:p>
            <a:pPr marL="860425" lvl="1" indent="-457200">
              <a:buFont typeface="Arial" panose="020B0604020202020204" pitchFamily="34" charset="0"/>
              <a:buChar char="•"/>
            </a:pPr>
            <a:r>
              <a:rPr lang="en-US" dirty="0"/>
              <a:t>Collecting interns/contributors in bulk (research teams)</a:t>
            </a:r>
          </a:p>
          <a:p>
            <a:pPr marL="860425" lvl="1" indent="-457200">
              <a:buFont typeface="Arial" panose="020B0604020202020204" pitchFamily="34" charset="0"/>
              <a:buChar char="•"/>
            </a:pPr>
            <a:r>
              <a:rPr lang="en-US" dirty="0"/>
              <a:t>Release research to the community</a:t>
            </a:r>
            <a:endParaRPr lang="en-US" sz="36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8" name="Picture 2" descr="https://www.sans.org/images/instructor-headshots/justin-henderson.jpg">
            <a:extLst>
              <a:ext uri="{FF2B5EF4-FFF2-40B4-BE49-F238E27FC236}">
                <a16:creationId xmlns:a16="http://schemas.microsoft.com/office/drawing/2014/main" id="{657BC2E6-AED3-42CF-81ED-92E672F265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0" y="1371600"/>
            <a:ext cx="1426534" cy="175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78512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Welcome!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copy of this talk is available at:</a:t>
            </a:r>
            <a:br>
              <a:rPr lang="en-US" dirty="0"/>
            </a:br>
            <a:r>
              <a:rPr lang="en-US" dirty="0">
                <a:hlinkClick r:id="rId3"/>
              </a:rPr>
              <a:t>https://github.com/HASecuritySolutions/presentations</a:t>
            </a:r>
            <a:endParaRPr lang="en-US" dirty="0"/>
          </a:p>
          <a:p>
            <a:endParaRPr lang="en-US" b="1" dirty="0"/>
          </a:p>
          <a:p>
            <a:r>
              <a:rPr lang="en-US" b="1" dirty="0"/>
              <a:t>More free stuff</a:t>
            </a:r>
            <a:r>
              <a:rPr lang="en-US" dirty="0"/>
              <a:t>:  </a:t>
            </a:r>
            <a:r>
              <a:rPr lang="en-US" dirty="0">
                <a:hlinkClick r:id="rId4"/>
              </a:rPr>
              <a:t>https://github.com/HASecuritySolutions</a:t>
            </a:r>
            <a:br>
              <a:rPr lang="en-US" dirty="0"/>
            </a:br>
            <a:br>
              <a:rPr lang="en-US"/>
            </a:br>
            <a:endParaRPr lang="en-US" dirty="0"/>
          </a:p>
          <a:p>
            <a:pPr marL="860425" lvl="1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67880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63CEA6-9844-41B6-966B-23C508EB5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Perimeter Security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75AF45-4C49-45C2-9CF3-217DC13D24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Perimeter security is basic in principal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/>
              <a:t>External</a:t>
            </a:r>
            <a:r>
              <a:rPr lang="en-US" dirty="0"/>
              <a:t> access is </a:t>
            </a:r>
            <a:r>
              <a:rPr lang="en-US" b="1" dirty="0"/>
              <a:t>untrusted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/>
              <a:t>Internal</a:t>
            </a:r>
            <a:r>
              <a:rPr lang="en-US" dirty="0"/>
              <a:t> access is </a:t>
            </a:r>
            <a:r>
              <a:rPr lang="en-US" b="1" dirty="0"/>
              <a:t>trusted</a:t>
            </a:r>
          </a:p>
          <a:p>
            <a:r>
              <a:rPr lang="en-US" dirty="0"/>
              <a:t>Perimeter security has a major failing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Inside access is not always benign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Modern attacks are inside out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Trusted system brings attacker in</a:t>
            </a:r>
          </a:p>
          <a:p>
            <a:r>
              <a:rPr lang="en-US" dirty="0"/>
              <a:t>Internal access is loosely regulated</a:t>
            </a:r>
          </a:p>
          <a:p>
            <a:endParaRPr lang="en-US" dirty="0"/>
          </a:p>
        </p:txBody>
      </p:sp>
      <p:pic>
        <p:nvPicPr>
          <p:cNvPr id="4" name="Picture 3" descr="Categories-applications-internet-icon.png">
            <a:extLst>
              <a:ext uri="{FF2B5EF4-FFF2-40B4-BE49-F238E27FC236}">
                <a16:creationId xmlns:a16="http://schemas.microsoft.com/office/drawing/2014/main" id="{44DADFEC-72CC-4B2D-96BA-558909D815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600" y="1219200"/>
            <a:ext cx="990600" cy="990600"/>
          </a:xfrm>
          <a:prstGeom prst="rect">
            <a:avLst/>
          </a:prstGeom>
        </p:spPr>
      </p:pic>
      <p:pic>
        <p:nvPicPr>
          <p:cNvPr id="5" name="Picture 4" descr="firewall - neutral.jpg">
            <a:extLst>
              <a:ext uri="{FF2B5EF4-FFF2-40B4-BE49-F238E27FC236}">
                <a16:creationId xmlns:a16="http://schemas.microsoft.com/office/drawing/2014/main" id="{AFC71441-E663-4C8C-AC38-13F5592FC29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0" y="2247900"/>
            <a:ext cx="1600200" cy="1333500"/>
          </a:xfrm>
          <a:prstGeom prst="rect">
            <a:avLst/>
          </a:prstGeom>
        </p:spPr>
      </p:pic>
      <p:pic>
        <p:nvPicPr>
          <p:cNvPr id="6" name="Picture 5" descr="Hard Drives - good.jpg">
            <a:extLst>
              <a:ext uri="{FF2B5EF4-FFF2-40B4-BE49-F238E27FC236}">
                <a16:creationId xmlns:a16="http://schemas.microsoft.com/office/drawing/2014/main" id="{CC407E7A-BBF6-43AC-9E39-959714C67FD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0800" y="3981039"/>
            <a:ext cx="1066800" cy="2133600"/>
          </a:xfrm>
          <a:prstGeom prst="rect">
            <a:avLst/>
          </a:prstGeom>
        </p:spPr>
      </p:pic>
      <p:pic>
        <p:nvPicPr>
          <p:cNvPr id="7" name="Picture 6" descr="Desktop - good.jpg">
            <a:extLst>
              <a:ext uri="{FF2B5EF4-FFF2-40B4-BE49-F238E27FC236}">
                <a16:creationId xmlns:a16="http://schemas.microsoft.com/office/drawing/2014/main" id="{D6409686-CE03-406F-B6E5-09640CD6BAE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9200" y="4619214"/>
            <a:ext cx="1219200" cy="1219200"/>
          </a:xfrm>
          <a:prstGeom prst="rect">
            <a:avLst/>
          </a:prstGeom>
        </p:spPr>
      </p:pic>
      <p:pic>
        <p:nvPicPr>
          <p:cNvPr id="8" name="Picture 7" descr="Laptop - good.jpg">
            <a:extLst>
              <a:ext uri="{FF2B5EF4-FFF2-40B4-BE49-F238E27FC236}">
                <a16:creationId xmlns:a16="http://schemas.microsoft.com/office/drawing/2014/main" id="{40C4FBCF-A7AC-4FE9-8A7B-5067BBF4DF6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5228814"/>
            <a:ext cx="914400" cy="73152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5DF48BA-984C-4822-B130-CF468267BA4D}"/>
              </a:ext>
            </a:extLst>
          </p:cNvPr>
          <p:cNvSpPr/>
          <p:nvPr/>
        </p:nvSpPr>
        <p:spPr>
          <a:xfrm>
            <a:off x="7696200" y="4038189"/>
            <a:ext cx="3581400" cy="22102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0443F2-6503-46F6-BA1D-DE0EFF32B4EA}"/>
              </a:ext>
            </a:extLst>
          </p:cNvPr>
          <p:cNvSpPr txBox="1"/>
          <p:nvPr/>
        </p:nvSpPr>
        <p:spPr>
          <a:xfrm>
            <a:off x="7581900" y="4140200"/>
            <a:ext cx="2057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+mn-lt"/>
              </a:rPr>
              <a:t>Trusted</a:t>
            </a:r>
            <a:endParaRPr lang="en-US" sz="3200" b="1" dirty="0">
              <a:latin typeface="+mn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912357-C9B0-4D82-AB86-F4A115E7A28C}"/>
              </a:ext>
            </a:extLst>
          </p:cNvPr>
          <p:cNvSpPr txBox="1"/>
          <p:nvPr/>
        </p:nvSpPr>
        <p:spPr>
          <a:xfrm>
            <a:off x="9677400" y="1447800"/>
            <a:ext cx="2057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+mn-lt"/>
              </a:rPr>
              <a:t>Untrusted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ECA81B5-3016-4575-A825-9802719BB702}"/>
              </a:ext>
            </a:extLst>
          </p:cNvPr>
          <p:cNvCxnSpPr>
            <a:cxnSpLocks/>
          </p:cNvCxnSpPr>
          <p:nvPr/>
        </p:nvCxnSpPr>
        <p:spPr>
          <a:xfrm>
            <a:off x="9105900" y="2209800"/>
            <a:ext cx="0" cy="381000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E748EA2-AD1D-443E-AA73-5C79B441C6F3}"/>
              </a:ext>
            </a:extLst>
          </p:cNvPr>
          <p:cNvCxnSpPr>
            <a:cxnSpLocks/>
          </p:cNvCxnSpPr>
          <p:nvPr/>
        </p:nvCxnSpPr>
        <p:spPr>
          <a:xfrm>
            <a:off x="9105900" y="3581400"/>
            <a:ext cx="12700" cy="380589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18897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Segmentation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25412" lvl="1" indent="0">
              <a:buNone/>
            </a:pPr>
            <a:r>
              <a:rPr lang="en-US" dirty="0"/>
              <a:t>Segmentation helps but often is not as stringent as it should be</a:t>
            </a:r>
          </a:p>
        </p:txBody>
      </p:sp>
      <p:pic>
        <p:nvPicPr>
          <p:cNvPr id="4" name="Picture 3" descr="Desktop - good.jpg">
            <a:extLst>
              <a:ext uri="{FF2B5EF4-FFF2-40B4-BE49-F238E27FC236}">
                <a16:creationId xmlns:a16="http://schemas.microsoft.com/office/drawing/2014/main" id="{3526790A-7CD9-4362-8972-C8C5CEDE3C2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176" y="4114800"/>
            <a:ext cx="1066800" cy="1066800"/>
          </a:xfrm>
          <a:prstGeom prst="rect">
            <a:avLst/>
          </a:prstGeom>
        </p:spPr>
      </p:pic>
      <p:pic>
        <p:nvPicPr>
          <p:cNvPr id="5" name="Picture 4" descr="Desktop - good.jpg">
            <a:extLst>
              <a:ext uri="{FF2B5EF4-FFF2-40B4-BE49-F238E27FC236}">
                <a16:creationId xmlns:a16="http://schemas.microsoft.com/office/drawing/2014/main" id="{D81CAD8D-FFF4-42B7-8C8F-39380F4F32C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755" y="5170005"/>
            <a:ext cx="1066800" cy="1066800"/>
          </a:xfrm>
          <a:prstGeom prst="rect">
            <a:avLst/>
          </a:prstGeom>
        </p:spPr>
      </p:pic>
      <p:pic>
        <p:nvPicPr>
          <p:cNvPr id="6" name="Picture 5" descr="Hard Drives - good.jpg">
            <a:extLst>
              <a:ext uri="{FF2B5EF4-FFF2-40B4-BE49-F238E27FC236}">
                <a16:creationId xmlns:a16="http://schemas.microsoft.com/office/drawing/2014/main" id="{B43755F0-7C94-4863-A3E2-4D5A06988A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400" y="4267200"/>
            <a:ext cx="990600" cy="1981200"/>
          </a:xfrm>
          <a:prstGeom prst="rect">
            <a:avLst/>
          </a:prstGeom>
        </p:spPr>
      </p:pic>
      <p:pic>
        <p:nvPicPr>
          <p:cNvPr id="7" name="Picture 6" descr="Hard Drives - good.jpg">
            <a:extLst>
              <a:ext uri="{FF2B5EF4-FFF2-40B4-BE49-F238E27FC236}">
                <a16:creationId xmlns:a16="http://schemas.microsoft.com/office/drawing/2014/main" id="{9B568777-4E45-406F-A6D5-37D9E0B58E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7080" y="4255605"/>
            <a:ext cx="990600" cy="1981200"/>
          </a:xfrm>
          <a:prstGeom prst="rect">
            <a:avLst/>
          </a:prstGeom>
        </p:spPr>
      </p:pic>
      <p:pic>
        <p:nvPicPr>
          <p:cNvPr id="8" name="Picture 7" descr="firewall - neutral.jpg">
            <a:extLst>
              <a:ext uri="{FF2B5EF4-FFF2-40B4-BE49-F238E27FC236}">
                <a16:creationId xmlns:a16="http://schemas.microsoft.com/office/drawing/2014/main" id="{0605D2C6-F917-4F86-9847-F0D83570198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5900" y="2762250"/>
            <a:ext cx="1600200" cy="1333500"/>
          </a:xfrm>
          <a:prstGeom prst="rect">
            <a:avLst/>
          </a:prstGeom>
        </p:spPr>
      </p:pic>
      <p:pic>
        <p:nvPicPr>
          <p:cNvPr id="9" name="Picture 8" descr="Categories-applications-internet-icon.png">
            <a:extLst>
              <a:ext uri="{FF2B5EF4-FFF2-40B4-BE49-F238E27FC236}">
                <a16:creationId xmlns:a16="http://schemas.microsoft.com/office/drawing/2014/main" id="{BC98B20E-E7D5-4236-A140-2F244A641F3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0700" y="1905000"/>
            <a:ext cx="990600" cy="99060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181C896-4E1C-4377-86FC-41E2A09D8EAB}"/>
              </a:ext>
            </a:extLst>
          </p:cNvPr>
          <p:cNvCxnSpPr/>
          <p:nvPr/>
        </p:nvCxnSpPr>
        <p:spPr>
          <a:xfrm>
            <a:off x="838200" y="4191000"/>
            <a:ext cx="109728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45DC9C7-DCE8-4C89-A2A8-554C7D72CE73}"/>
              </a:ext>
            </a:extLst>
          </p:cNvPr>
          <p:cNvSpPr txBox="1"/>
          <p:nvPr/>
        </p:nvSpPr>
        <p:spPr>
          <a:xfrm>
            <a:off x="8458200" y="4267200"/>
            <a:ext cx="2819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+mn-lt"/>
                <a:cs typeface="Courier New" panose="02070309020205020404" pitchFamily="49" charset="0"/>
              </a:rPr>
              <a:t>DCs</a:t>
            </a:r>
            <a:br>
              <a:rPr lang="en-US" sz="3200" dirty="0">
                <a:latin typeface="+mn-lt"/>
                <a:cs typeface="Courier New" panose="02070309020205020404" pitchFamily="49" charset="0"/>
              </a:rPr>
            </a:br>
            <a:r>
              <a:rPr lang="en-US" sz="2800" dirty="0">
                <a:latin typeface="+mn-lt"/>
                <a:cs typeface="Courier New" panose="02070309020205020404" pitchFamily="49" charset="0"/>
              </a:rPr>
              <a:t>192.168.10.0/24</a:t>
            </a:r>
            <a:endParaRPr lang="en-US" sz="3200" dirty="0">
              <a:latin typeface="+mn-lt"/>
              <a:cs typeface="Courier New" panose="020703090202050204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AC92C29-61CC-430C-900D-9659D7456C2B}"/>
              </a:ext>
            </a:extLst>
          </p:cNvPr>
          <p:cNvSpPr txBox="1"/>
          <p:nvPr/>
        </p:nvSpPr>
        <p:spPr>
          <a:xfrm>
            <a:off x="2539116" y="4242137"/>
            <a:ext cx="328256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+mn-lt"/>
                <a:cs typeface="Courier New" panose="02070309020205020404" pitchFamily="49" charset="0"/>
              </a:rPr>
              <a:t>HR Desktops</a:t>
            </a:r>
            <a:br>
              <a:rPr lang="en-US" sz="3200" dirty="0">
                <a:latin typeface="+mn-lt"/>
                <a:cs typeface="Courier New" panose="02070309020205020404" pitchFamily="49" charset="0"/>
              </a:rPr>
            </a:br>
            <a:r>
              <a:rPr lang="en-US" sz="2800" dirty="0">
                <a:latin typeface="+mn-lt"/>
                <a:cs typeface="Courier New" panose="02070309020205020404" pitchFamily="49" charset="0"/>
              </a:rPr>
              <a:t>10.0.0.0/24</a:t>
            </a:r>
            <a:endParaRPr lang="en-US" sz="3200" dirty="0">
              <a:latin typeface="+mn-lt"/>
              <a:cs typeface="Courier New" panose="02070309020205020404" pitchFamily="49" charset="0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E8ADF3F-E2F6-43B5-AA93-3617B18CF376}"/>
              </a:ext>
            </a:extLst>
          </p:cNvPr>
          <p:cNvCxnSpPr>
            <a:cxnSpLocks/>
          </p:cNvCxnSpPr>
          <p:nvPr/>
        </p:nvCxnSpPr>
        <p:spPr>
          <a:xfrm flipH="1" flipV="1">
            <a:off x="7086600" y="3607904"/>
            <a:ext cx="3840480" cy="887896"/>
          </a:xfrm>
          <a:prstGeom prst="straightConnector1">
            <a:avLst/>
          </a:prstGeom>
          <a:ln w="762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D8B9CFF-843A-419C-BF7F-57B4CBFE0310}"/>
              </a:ext>
            </a:extLst>
          </p:cNvPr>
          <p:cNvSpPr txBox="1"/>
          <p:nvPr/>
        </p:nvSpPr>
        <p:spPr>
          <a:xfrm>
            <a:off x="2559325" y="5257800"/>
            <a:ext cx="328256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+mn-lt"/>
                <a:cs typeface="Courier New" panose="02070309020205020404" pitchFamily="49" charset="0"/>
              </a:rPr>
              <a:t>IT Desktops</a:t>
            </a:r>
            <a:br>
              <a:rPr lang="en-US" sz="3200" dirty="0">
                <a:latin typeface="+mn-lt"/>
                <a:cs typeface="Courier New" panose="02070309020205020404" pitchFamily="49" charset="0"/>
              </a:rPr>
            </a:br>
            <a:r>
              <a:rPr lang="en-US" sz="2800" dirty="0">
                <a:latin typeface="+mn-lt"/>
                <a:cs typeface="Courier New" panose="02070309020205020404" pitchFamily="49" charset="0"/>
              </a:rPr>
              <a:t>10.0.0.0/24</a:t>
            </a:r>
            <a:endParaRPr lang="en-US" sz="3200" dirty="0">
              <a:latin typeface="+mn-lt"/>
              <a:cs typeface="Courier New" panose="020703090202050204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F74F405-D24B-4EB1-8576-ED5FEFA433DF}"/>
              </a:ext>
            </a:extLst>
          </p:cNvPr>
          <p:cNvSpPr txBox="1"/>
          <p:nvPr/>
        </p:nvSpPr>
        <p:spPr>
          <a:xfrm>
            <a:off x="8229600" y="5308937"/>
            <a:ext cx="2819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+mn-lt"/>
                <a:cs typeface="Courier New" panose="02070309020205020404" pitchFamily="49" charset="0"/>
              </a:rPr>
              <a:t>DMZ</a:t>
            </a:r>
            <a:br>
              <a:rPr lang="en-US" sz="3200" dirty="0">
                <a:latin typeface="+mn-lt"/>
                <a:cs typeface="Courier New" panose="02070309020205020404" pitchFamily="49" charset="0"/>
              </a:rPr>
            </a:br>
            <a:r>
              <a:rPr lang="en-US" sz="2800" dirty="0">
                <a:latin typeface="+mn-lt"/>
                <a:cs typeface="Courier New" panose="02070309020205020404" pitchFamily="49" charset="0"/>
              </a:rPr>
              <a:t>172.16.2.0/24</a:t>
            </a:r>
            <a:endParaRPr lang="en-US" sz="3200" dirty="0">
              <a:latin typeface="+mn-lt"/>
              <a:cs typeface="Courier New" panose="02070309020205020404" pitchFamily="49" charset="0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7C5F97B-E327-41FB-88D2-D5DDB4EAF4B7}"/>
              </a:ext>
            </a:extLst>
          </p:cNvPr>
          <p:cNvCxnSpPr>
            <a:cxnSpLocks/>
            <a:stCxn id="6" idx="1"/>
          </p:cNvCxnSpPr>
          <p:nvPr/>
        </p:nvCxnSpPr>
        <p:spPr>
          <a:xfrm flipH="1" flipV="1">
            <a:off x="6675450" y="4051852"/>
            <a:ext cx="715950" cy="1205948"/>
          </a:xfrm>
          <a:prstGeom prst="straightConnector1">
            <a:avLst/>
          </a:prstGeom>
          <a:ln w="762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2DB6305-606F-42F0-B7BD-84C564580CFA}"/>
              </a:ext>
            </a:extLst>
          </p:cNvPr>
          <p:cNvCxnSpPr>
            <a:cxnSpLocks/>
          </p:cNvCxnSpPr>
          <p:nvPr/>
        </p:nvCxnSpPr>
        <p:spPr>
          <a:xfrm flipV="1">
            <a:off x="5456085" y="4051852"/>
            <a:ext cx="470619" cy="1194353"/>
          </a:xfrm>
          <a:prstGeom prst="straightConnector1">
            <a:avLst/>
          </a:prstGeom>
          <a:ln w="762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C2D8E9D-E1F0-46FE-A47C-96EEB1E083A0}"/>
              </a:ext>
            </a:extLst>
          </p:cNvPr>
          <p:cNvCxnSpPr/>
          <p:nvPr/>
        </p:nvCxnSpPr>
        <p:spPr>
          <a:xfrm>
            <a:off x="5295900" y="5943600"/>
            <a:ext cx="2095500" cy="0"/>
          </a:xfrm>
          <a:prstGeom prst="straightConnector1">
            <a:avLst/>
          </a:prstGeom>
          <a:ln w="76200">
            <a:solidFill>
              <a:srgbClr val="FF0000"/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65487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1D4CD0D-1FDC-4003-9A9F-A9716E364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Danger Zone = Internal Network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09400FB-6BF8-46FC-8A9A-2A7338E858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Exploitation</a:t>
            </a:r>
            <a:r>
              <a:rPr lang="en-US" dirty="0"/>
              <a:t> = Possible but not necessary</a:t>
            </a:r>
          </a:p>
          <a:p>
            <a:r>
              <a:rPr lang="en-US" dirty="0"/>
              <a:t>Compromise via </a:t>
            </a:r>
            <a:r>
              <a:rPr lang="en-US" b="1" dirty="0"/>
              <a:t>logins</a:t>
            </a:r>
          </a:p>
        </p:txBody>
      </p:sp>
      <p:pic>
        <p:nvPicPr>
          <p:cNvPr id="7" name="Picture 6" descr="Desktop - evil.jpg">
            <a:extLst>
              <a:ext uri="{FF2B5EF4-FFF2-40B4-BE49-F238E27FC236}">
                <a16:creationId xmlns:a16="http://schemas.microsoft.com/office/drawing/2014/main" id="{62AE192E-ED42-48B9-84F0-22FE9FBE6B7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4800600"/>
            <a:ext cx="1371600" cy="1371600"/>
          </a:xfrm>
          <a:prstGeom prst="rect">
            <a:avLst/>
          </a:prstGeom>
        </p:spPr>
      </p:pic>
      <p:pic>
        <p:nvPicPr>
          <p:cNvPr id="8" name="Picture 7" descr="Desktop - good.jpg">
            <a:extLst>
              <a:ext uri="{FF2B5EF4-FFF2-40B4-BE49-F238E27FC236}">
                <a16:creationId xmlns:a16="http://schemas.microsoft.com/office/drawing/2014/main" id="{D9DAB441-F203-4139-B5D8-0C789514A33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860" y="3104322"/>
            <a:ext cx="1371600" cy="1371600"/>
          </a:xfrm>
          <a:prstGeom prst="rect">
            <a:avLst/>
          </a:prstGeom>
        </p:spPr>
      </p:pic>
      <p:pic>
        <p:nvPicPr>
          <p:cNvPr id="9" name="Picture 8" descr="Hard Drives - good.jpg">
            <a:extLst>
              <a:ext uri="{FF2B5EF4-FFF2-40B4-BE49-F238E27FC236}">
                <a16:creationId xmlns:a16="http://schemas.microsoft.com/office/drawing/2014/main" id="{27F37675-06B7-42A7-80C7-2E14E27668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3740" y="1875655"/>
            <a:ext cx="1273629" cy="2547258"/>
          </a:xfrm>
          <a:prstGeom prst="rect">
            <a:avLst/>
          </a:prstGeom>
        </p:spPr>
      </p:pic>
      <p:pic>
        <p:nvPicPr>
          <p:cNvPr id="10" name="Picture 9" descr="Hard Drives - good.jpg">
            <a:extLst>
              <a:ext uri="{FF2B5EF4-FFF2-40B4-BE49-F238E27FC236}">
                <a16:creationId xmlns:a16="http://schemas.microsoft.com/office/drawing/2014/main" id="{F3704CA8-F26B-404C-A093-26F38F0160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3229" y="3429000"/>
            <a:ext cx="1273629" cy="2547258"/>
          </a:xfrm>
          <a:prstGeom prst="rect">
            <a:avLst/>
          </a:prstGeom>
        </p:spPr>
      </p:pic>
      <p:pic>
        <p:nvPicPr>
          <p:cNvPr id="11" name="Picture 10" descr="Desktop - good.jpg">
            <a:extLst>
              <a:ext uri="{FF2B5EF4-FFF2-40B4-BE49-F238E27FC236}">
                <a16:creationId xmlns:a16="http://schemas.microsoft.com/office/drawing/2014/main" id="{0238AABA-5EAC-46BF-99AB-2F9A827AA6C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5277" y="2743200"/>
            <a:ext cx="1371600" cy="1371600"/>
          </a:xfrm>
          <a:prstGeom prst="rect">
            <a:avLst/>
          </a:prstGeom>
        </p:spPr>
      </p:pic>
      <p:pic>
        <p:nvPicPr>
          <p:cNvPr id="12" name="Picture 11" descr="Desktop - good.jpg">
            <a:extLst>
              <a:ext uri="{FF2B5EF4-FFF2-40B4-BE49-F238E27FC236}">
                <a16:creationId xmlns:a16="http://schemas.microsoft.com/office/drawing/2014/main" id="{F74565A3-4293-4AC5-B555-AE1419E6E41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4932" y="3129406"/>
            <a:ext cx="1371600" cy="13716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E6AB3D4-D4E4-44CB-9F10-F71C70A09A34}"/>
              </a:ext>
            </a:extLst>
          </p:cNvPr>
          <p:cNvSpPr txBox="1"/>
          <p:nvPr/>
        </p:nvSpPr>
        <p:spPr>
          <a:xfrm>
            <a:off x="2514600" y="5307088"/>
            <a:ext cx="2819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jhenderson</a:t>
            </a:r>
            <a:endParaRPr lang="en-US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93253E6-F790-4F7A-BE5D-8BEDE96B6A77}"/>
              </a:ext>
            </a:extLst>
          </p:cNvPr>
          <p:cNvCxnSpPr/>
          <p:nvPr/>
        </p:nvCxnSpPr>
        <p:spPr>
          <a:xfrm flipV="1">
            <a:off x="5334000" y="5105400"/>
            <a:ext cx="1447800" cy="45720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0D8EC80-AE53-4F1D-A3F9-45E6794EB89D}"/>
              </a:ext>
            </a:extLst>
          </p:cNvPr>
          <p:cNvCxnSpPr>
            <a:cxnSpLocks/>
          </p:cNvCxnSpPr>
          <p:nvPr/>
        </p:nvCxnSpPr>
        <p:spPr>
          <a:xfrm flipV="1">
            <a:off x="5486400" y="5590964"/>
            <a:ext cx="1600200" cy="12403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25BB0D4-261D-4613-9183-4BE9F4BFB507}"/>
              </a:ext>
            </a:extLst>
          </p:cNvPr>
          <p:cNvCxnSpPr>
            <a:cxnSpLocks/>
          </p:cNvCxnSpPr>
          <p:nvPr/>
        </p:nvCxnSpPr>
        <p:spPr>
          <a:xfrm flipH="1" flipV="1">
            <a:off x="3886200" y="4842029"/>
            <a:ext cx="62038" cy="52707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43961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Zero Trust Architecture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FD1CF6B-BF8B-4737-97B3-9F9E82F064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Developed by Forrester's John </a:t>
            </a:r>
            <a:r>
              <a:rPr lang="en-US" dirty="0" err="1"/>
              <a:t>Kindervag</a:t>
            </a:r>
            <a:r>
              <a:rPr lang="en-US" dirty="0"/>
              <a:t> in 2010</a:t>
            </a:r>
            <a:r>
              <a:rPr lang="en-US" baseline="30000" dirty="0"/>
              <a:t>1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Data-centric focus</a:t>
            </a:r>
          </a:p>
          <a:p>
            <a:r>
              <a:rPr lang="en-US" b="1" dirty="0"/>
              <a:t>Basic principles of zero trust: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Network is always hostile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Internal and external threats are always present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Internal network is not sufficient to equal trusted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Every device, user, and network flow must be proven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Log and inspect all traffic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21784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A10EAC5-8141-4CBA-9842-AB8CDB27ED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Trust Over Time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C3FBD4B-6F7B-474F-8273-D543ADACB5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Risk to systems increase over time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Systems need to be reloaded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Due to deviations from baseline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Credentials need to be rotated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Limits compromise and reuse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Certificates need to be replaced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Limits compromise and reuse</a:t>
            </a:r>
          </a:p>
          <a:p>
            <a:r>
              <a:rPr lang="en-US" sz="2800" dirty="0"/>
              <a:t>Cycling time increases with security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But still should take place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C577656-6771-45E4-AF8D-6AD5BAE858EA}"/>
              </a:ext>
            </a:extLst>
          </p:cNvPr>
          <p:cNvCxnSpPr/>
          <p:nvPr/>
        </p:nvCxnSpPr>
        <p:spPr>
          <a:xfrm>
            <a:off x="7283453" y="5619690"/>
            <a:ext cx="39624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68E0B42-DC58-404C-BB6A-7F680011922D}"/>
              </a:ext>
            </a:extLst>
          </p:cNvPr>
          <p:cNvCxnSpPr/>
          <p:nvPr/>
        </p:nvCxnSpPr>
        <p:spPr>
          <a:xfrm flipV="1">
            <a:off x="7283453" y="2038290"/>
            <a:ext cx="0" cy="35814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A8112CB-2ABE-4E15-9B22-16E29376EB5C}"/>
              </a:ext>
            </a:extLst>
          </p:cNvPr>
          <p:cNvSpPr txBox="1"/>
          <p:nvPr/>
        </p:nvSpPr>
        <p:spPr>
          <a:xfrm>
            <a:off x="7054853" y="5695890"/>
            <a:ext cx="44195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+mn-lt"/>
              </a:rPr>
              <a:t>Time till next reload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E669433-CC3B-489C-9A9A-60C4105ADA15}"/>
              </a:ext>
            </a:extLst>
          </p:cNvPr>
          <p:cNvSpPr txBox="1"/>
          <p:nvPr/>
        </p:nvSpPr>
        <p:spPr>
          <a:xfrm>
            <a:off x="6629408" y="1263524"/>
            <a:ext cx="14668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+mn-lt"/>
              </a:rPr>
              <a:t>Security</a:t>
            </a:r>
            <a:br>
              <a:rPr lang="en-US" sz="2000" b="1" dirty="0">
                <a:latin typeface="+mn-lt"/>
              </a:rPr>
            </a:br>
            <a:r>
              <a:rPr lang="en-US" sz="2000" b="1" dirty="0">
                <a:latin typeface="+mn-lt"/>
              </a:rPr>
              <a:t>Measures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9575FA-9252-4FC4-A89B-05432EE75D50}"/>
              </a:ext>
            </a:extLst>
          </p:cNvPr>
          <p:cNvSpPr txBox="1"/>
          <p:nvPr/>
        </p:nvSpPr>
        <p:spPr>
          <a:xfrm>
            <a:off x="5988061" y="5542002"/>
            <a:ext cx="12826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+mn-lt"/>
              </a:rPr>
              <a:t>Initial</a:t>
            </a:r>
            <a:br>
              <a:rPr lang="en-US" sz="2000" b="1" dirty="0">
                <a:latin typeface="+mn-lt"/>
              </a:rPr>
            </a:br>
            <a:r>
              <a:rPr lang="en-US" sz="2000" b="1" dirty="0">
                <a:latin typeface="+mn-lt"/>
              </a:rPr>
              <a:t>Trust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99F9E6-0A69-4344-8A71-AF7EBC5A41C4}"/>
              </a:ext>
            </a:extLst>
          </p:cNvPr>
          <p:cNvSpPr txBox="1"/>
          <p:nvPr/>
        </p:nvSpPr>
        <p:spPr>
          <a:xfrm>
            <a:off x="10604505" y="5645843"/>
            <a:ext cx="12826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+mn-lt"/>
              </a:rPr>
              <a:t>Lack of</a:t>
            </a:r>
            <a:br>
              <a:rPr lang="en-US" sz="2000" b="1" dirty="0">
                <a:latin typeface="+mn-lt"/>
              </a:rPr>
            </a:br>
            <a:r>
              <a:rPr lang="en-US" sz="2000" b="1" dirty="0">
                <a:latin typeface="+mn-lt"/>
              </a:rPr>
              <a:t>Trust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35EDE94-63E6-4798-91F1-EEB911A7B54E}"/>
              </a:ext>
            </a:extLst>
          </p:cNvPr>
          <p:cNvCxnSpPr>
            <a:cxnSpLocks/>
          </p:cNvCxnSpPr>
          <p:nvPr/>
        </p:nvCxnSpPr>
        <p:spPr>
          <a:xfrm>
            <a:off x="7359653" y="2207053"/>
            <a:ext cx="3765547" cy="32031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4275791"/>
      </p:ext>
    </p:extLst>
  </p:cSld>
  <p:clrMapOvr>
    <a:masterClrMapping/>
  </p:clrMapOvr>
</p:sld>
</file>

<file path=ppt/theme/theme1.xml><?xml version="1.0" encoding="utf-8"?>
<a:theme xmlns:a="http://schemas.openxmlformats.org/drawingml/2006/main" name="Title Pag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Georgia">
      <a:majorFont>
        <a:latin typeface="Georgia" panose="020405020504050203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eorgia" panose="020405020504050203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ns_master-slides_sans-blue_simplified_p1" id="{3DD29A76-C55E-464E-8822-2E4E973AFA7C}" vid="{BDCE8736-7128-F547-B11E-B4F9435B61AC}"/>
    </a:ext>
  </a:extLst>
</a:theme>
</file>

<file path=ppt/theme/theme2.xml><?xml version="1.0" encoding="utf-8"?>
<a:theme xmlns:a="http://schemas.openxmlformats.org/drawingml/2006/main" name="Basic Layout Page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Georgia">
      <a:majorFont>
        <a:latin typeface="Georgia" panose="020405020504050203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eorgia" panose="020405020504050203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ns_master-slides_sans-blue_simplified_p1" id="{3DD29A76-C55E-464E-8822-2E4E973AFA7C}" vid="{2A238399-2CCD-054A-BB5C-6E712DDAAD9E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Sec511_1_2014_0823.thmx</Template>
  <TotalTime>0</TotalTime>
  <Words>1056</Words>
  <Application>Microsoft Office PowerPoint</Application>
  <PresentationFormat>Widescreen</PresentationFormat>
  <Paragraphs>233</Paragraphs>
  <Slides>27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27</vt:i4>
      </vt:variant>
    </vt:vector>
  </HeadingPairs>
  <TitlesOfParts>
    <vt:vector size="35" baseType="lpstr">
      <vt:lpstr>Arial</vt:lpstr>
      <vt:lpstr>Courier New</vt:lpstr>
      <vt:lpstr>Georgia</vt:lpstr>
      <vt:lpstr>Gill Sans MT</vt:lpstr>
      <vt:lpstr>Tahoma</vt:lpstr>
      <vt:lpstr>Times New Roman</vt:lpstr>
      <vt:lpstr>Title Page</vt:lpstr>
      <vt:lpstr>Basic Layout Pages</vt:lpstr>
      <vt:lpstr>PowerPoint Presentation</vt:lpstr>
      <vt:lpstr>SEC530</vt:lpstr>
      <vt:lpstr>About Us</vt:lpstr>
      <vt:lpstr>Welcome!</vt:lpstr>
      <vt:lpstr>Perimeter Security</vt:lpstr>
      <vt:lpstr>Segmentation</vt:lpstr>
      <vt:lpstr>Danger Zone = Internal Network</vt:lpstr>
      <vt:lpstr>Zero Trust Architecture</vt:lpstr>
      <vt:lpstr>Trust Over Time</vt:lpstr>
      <vt:lpstr>Traditional Communication</vt:lpstr>
      <vt:lpstr>Securing Traffic</vt:lpstr>
      <vt:lpstr>Trust Model Change</vt:lpstr>
      <vt:lpstr>Client Certificates</vt:lpstr>
      <vt:lpstr>Windows Domain Isolation</vt:lpstr>
      <vt:lpstr>Windows Ping Example</vt:lpstr>
      <vt:lpstr>Single Packet Authorization (SPA)</vt:lpstr>
      <vt:lpstr>Variable Trust</vt:lpstr>
      <vt:lpstr>Network Agent</vt:lpstr>
      <vt:lpstr>Off-the-wall Zero Trust Implementation</vt:lpstr>
      <vt:lpstr>Captive Portal</vt:lpstr>
      <vt:lpstr>Log Inspection</vt:lpstr>
      <vt:lpstr>Security Information and Event Management (SIEM)</vt:lpstr>
      <vt:lpstr>Log Enrichment</vt:lpstr>
      <vt:lpstr>Service Banners</vt:lpstr>
      <vt:lpstr>Minimizing Service Banners</vt:lpstr>
      <vt:lpstr>Detection Capabilities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SEC555 - The Industry's First SIEM Neutral Training Course</dc:title>
  <dc:subject/>
  <dc:creator/>
  <cp:keywords>555</cp:keywords>
  <dc:description/>
  <cp:lastModifiedBy/>
  <cp:revision>1</cp:revision>
  <dcterms:created xsi:type="dcterms:W3CDTF">2016-12-19T16:03:23Z</dcterms:created>
  <dcterms:modified xsi:type="dcterms:W3CDTF">2018-09-13T00:07:51Z</dcterms:modified>
  <cp:category>Security</cp:category>
</cp:coreProperties>
</file>